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Lst>
  <p:sldSz cy="5143500" cx="9144000"/>
  <p:notesSz cx="6858000" cy="9144000"/>
  <p:embeddedFontLst>
    <p:embeddedFont>
      <p:font typeface="Economica"/>
      <p:regular r:id="rId60"/>
      <p:bold r:id="rId61"/>
      <p:italic r:id="rId62"/>
      <p:boldItalic r:id="rId63"/>
    </p:embeddedFont>
    <p:embeddedFont>
      <p:font typeface="Roboto"/>
      <p:regular r:id="rId64"/>
      <p:bold r:id="rId65"/>
      <p:italic r:id="rId66"/>
      <p:boldItalic r:id="rId67"/>
    </p:embeddedFont>
    <p:embeddedFont>
      <p:font typeface="Open Sans"/>
      <p:regular r:id="rId68"/>
      <p:bold r:id="rId69"/>
      <p:italic r:id="rId70"/>
      <p:boldItalic r:id="rId7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OpenSans-boldItalic.fntdata"/><Relationship Id="rId70" Type="http://schemas.openxmlformats.org/officeDocument/2006/relationships/font" Target="fonts/OpenSans-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Economica-italic.fntdata"/><Relationship Id="rId61" Type="http://schemas.openxmlformats.org/officeDocument/2006/relationships/font" Target="fonts/Economica-bold.fntdata"/><Relationship Id="rId20" Type="http://schemas.openxmlformats.org/officeDocument/2006/relationships/slide" Target="slides/slide15.xml"/><Relationship Id="rId64" Type="http://schemas.openxmlformats.org/officeDocument/2006/relationships/font" Target="fonts/Roboto-regular.fntdata"/><Relationship Id="rId63" Type="http://schemas.openxmlformats.org/officeDocument/2006/relationships/font" Target="fonts/Economica-boldItalic.fntdata"/><Relationship Id="rId22" Type="http://schemas.openxmlformats.org/officeDocument/2006/relationships/slide" Target="slides/slide17.xml"/><Relationship Id="rId66" Type="http://schemas.openxmlformats.org/officeDocument/2006/relationships/font" Target="fonts/Roboto-italic.fntdata"/><Relationship Id="rId21" Type="http://schemas.openxmlformats.org/officeDocument/2006/relationships/slide" Target="slides/slide16.xml"/><Relationship Id="rId65" Type="http://schemas.openxmlformats.org/officeDocument/2006/relationships/font" Target="fonts/Roboto-bold.fntdata"/><Relationship Id="rId24" Type="http://schemas.openxmlformats.org/officeDocument/2006/relationships/slide" Target="slides/slide19.xml"/><Relationship Id="rId68" Type="http://schemas.openxmlformats.org/officeDocument/2006/relationships/font" Target="fonts/OpenSans-regular.fntdata"/><Relationship Id="rId23" Type="http://schemas.openxmlformats.org/officeDocument/2006/relationships/slide" Target="slides/slide18.xml"/><Relationship Id="rId67" Type="http://schemas.openxmlformats.org/officeDocument/2006/relationships/font" Target="fonts/Roboto-boldItalic.fntdata"/><Relationship Id="rId60" Type="http://schemas.openxmlformats.org/officeDocument/2006/relationships/font" Target="fonts/Economica-regular.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OpenSans-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ssentialsql.com/get-ready-to-learn-sql-database-normalization-explained-in-simple-english" TargetMode="External"/><Relationship Id="rId3" Type="http://schemas.openxmlformats.org/officeDocument/2006/relationships/hyperlink" Target="https://codingsight.com/database-normalization-a-primer" TargetMode="External"/><Relationship Id="rId4" Type="http://schemas.openxmlformats.org/officeDocument/2006/relationships/hyperlink" Target="https://vertabelo.com/blog/database-normalization-primer-how-and-how-not-to-decompose-relations/" TargetMode="External"/><Relationship Id="rId5" Type="http://schemas.openxmlformats.org/officeDocument/2006/relationships/hyperlink" Target="https://holowczak.com/database-normalization" TargetMode="External"/><Relationship Id="rId6" Type="http://schemas.openxmlformats.org/officeDocument/2006/relationships/hyperlink" Target="https://www.guru99.com/database-normalization.html"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Database_normalization"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Welcome! I am glad you chose to spend this hour learning about the basics of data modeling. I hope you find it was worth </a:t>
            </a:r>
            <a:r>
              <a:rPr lang="en"/>
              <a:t>your time.</a:t>
            </a:r>
            <a:endParaRPr/>
          </a:p>
          <a:p>
            <a:pPr indent="0" lvl="0" marL="0" rtl="0" algn="l">
              <a:spcBef>
                <a:spcPts val="0"/>
              </a:spcBef>
              <a:spcAft>
                <a:spcPts val="0"/>
              </a:spcAft>
              <a:buNone/>
            </a:pPr>
            <a:r>
              <a:rPr lang="en"/>
              <a:t>I don’t pretend to be a great speaker, but I’m passionate about doing data structure design right, up front, so that most of the friction and issues downstream goes away.</a:t>
            </a:r>
            <a:endParaRPr/>
          </a:p>
          <a:p>
            <a:pPr indent="0" lvl="0" marL="0" rtl="0" algn="l">
              <a:spcBef>
                <a:spcPts val="0"/>
              </a:spcBef>
              <a:spcAft>
                <a:spcPts val="0"/>
              </a:spcAft>
              <a:buNone/>
            </a:pPr>
            <a:r>
              <a:rPr lang="en"/>
              <a:t>Show of hands… (do audience </a:t>
            </a:r>
            <a:r>
              <a:rPr lang="en"/>
              <a:t>assessment</a:t>
            </a:r>
            <a:r>
              <a:rPr lang="en"/>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697462636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2697462636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me. I’ve been doing this for a long time. Started my career as a developer in the Bay Area just as the internet was exploding and was blessed to work on some very large databases, going through trials by fire, and learning a ton in the process.</a:t>
            </a:r>
            <a:endParaRPr/>
          </a:p>
          <a:p>
            <a:pPr indent="0" lvl="0" marL="0" rtl="0" algn="l">
              <a:spcBef>
                <a:spcPts val="0"/>
              </a:spcBef>
              <a:spcAft>
                <a:spcPts val="0"/>
              </a:spcAft>
              <a:buNone/>
            </a:pPr>
            <a:r>
              <a:rPr lang="en"/>
              <a:t>I’ve worked in…</a:t>
            </a:r>
            <a:endParaRPr/>
          </a:p>
          <a:p>
            <a:pPr indent="0" lvl="0" marL="0" rtl="0" algn="l">
              <a:spcBef>
                <a:spcPts val="0"/>
              </a:spcBef>
              <a:spcAft>
                <a:spcPts val="0"/>
              </a:spcAft>
              <a:buNone/>
            </a:pPr>
            <a:r>
              <a:rPr lang="en"/>
              <a:t>I’m currently…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69eb52dfe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269eb52dfe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now for the shameless plug.</a:t>
            </a:r>
            <a:endParaRPr/>
          </a:p>
          <a:p>
            <a:pPr indent="0" lvl="0" marL="0" rtl="0" algn="l">
              <a:spcBef>
                <a:spcPts val="0"/>
              </a:spcBef>
              <a:spcAft>
                <a:spcPts val="0"/>
              </a:spcAft>
              <a:buNone/>
            </a:pPr>
            <a:r>
              <a:rPr lang="en"/>
              <a:t>I have a consultancy, where I’m happy to help or advise any of you or your friends with data modeling for relational or document databases, data architecture, MDM, performance tuning, etc.</a:t>
            </a:r>
            <a:br>
              <a:rPr lang="en"/>
            </a:br>
            <a:r>
              <a:rPr lang="en"/>
              <a:t>I’m especially fond of performance challenges and making things scale and blazing fast. Happy to train anyone, but especially engineers and management in data fluency, data centricity, data management and change processes, etc.</a:t>
            </a:r>
            <a:endParaRPr/>
          </a:p>
          <a:p>
            <a:pPr indent="0" lvl="0" marL="0" rtl="0" algn="l">
              <a:spcBef>
                <a:spcPts val="0"/>
              </a:spcBef>
              <a:spcAft>
                <a:spcPts val="0"/>
              </a:spcAft>
              <a:buNone/>
            </a:pPr>
            <a:r>
              <a:rPr lang="en"/>
              <a:t>If you have any questions that don’t get answered today, or need my help, you can reach me at this email address, or on LinkedIn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69eb52dfe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69eb52dfe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will probably only get through the top two items on the agenda here.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the event we run out of time during the practice session, feel free to download this presentation from Sched later. My knowledge and spoken detail behind the Bonus Principles will be missing, but you can use the Data Design Checklist to get a nice head start on improving the practices of those who design data structures at your company.</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697462636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697462636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Let’s now dive into the basics of data modeling</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c4e2381449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c4e2381449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Document, graph, hierarchical, columnar, wide-column, and key-value databases all have a niche to fill. But relational databases are the swiss-army knife. For most organizations relational, transactional database are behind 60 to 80% of their systems. I prefer relational databases, especially now that the big players have made their systems multi-model, meaning they can serve as a JSON document, object, time series, or graph data store as well.</a:t>
            </a:r>
            <a:br>
              <a:rPr lang="en" sz="1200">
                <a:solidFill>
                  <a:schemeClr val="dk1"/>
                </a:solidFill>
              </a:rPr>
            </a:b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With a relational database, you break each collection of related information into small, independent, atomic components, like customer, address, account, account_type, order, order_item, item, item_part, etc. You are </a:t>
            </a:r>
            <a:r>
              <a:rPr b="1" lang="en" sz="1200">
                <a:solidFill>
                  <a:schemeClr val="dk1"/>
                </a:solidFill>
              </a:rPr>
              <a:t>focused on, and designing for the sake of the data</a:t>
            </a:r>
            <a:r>
              <a:rPr lang="en" sz="1200">
                <a:solidFill>
                  <a:schemeClr val="dk1"/>
                </a:solidFill>
              </a:rPr>
              <a:t>. This is also known as “shredding”, where the modeler simplifies, distills and teases apart the data into tables that represent real world things, classifications, and relationships between things. This is known as </a:t>
            </a:r>
            <a:r>
              <a:rPr i="1" lang="en" sz="1200">
                <a:solidFill>
                  <a:schemeClr val="dk1"/>
                </a:solidFill>
              </a:rPr>
              <a:t>normalization</a:t>
            </a:r>
            <a:r>
              <a:rPr lang="en" sz="1200">
                <a:solidFill>
                  <a:schemeClr val="dk1"/>
                </a:solidFill>
              </a:rPr>
              <a:t>. There are many benefits to this. One of them is being able to </a:t>
            </a:r>
            <a:r>
              <a:rPr b="1" lang="en" sz="1200">
                <a:solidFill>
                  <a:schemeClr val="dk1"/>
                </a:solidFill>
              </a:rPr>
              <a:t>join the data “on read”,</a:t>
            </a:r>
            <a:r>
              <a:rPr lang="en" sz="1200">
                <a:solidFill>
                  <a:schemeClr val="dk1"/>
                </a:solidFill>
              </a:rPr>
              <a:t> mixing and matching whatever data is needed to satisfy ad-hoc queries. The ability to answer new questions </a:t>
            </a:r>
            <a:r>
              <a:rPr lang="en" sz="1200" u="sng">
                <a:solidFill>
                  <a:schemeClr val="dk1"/>
                </a:solidFill>
              </a:rPr>
              <a:t>without having to re-organize the underlying data</a:t>
            </a:r>
            <a:r>
              <a:rPr lang="en" sz="1200">
                <a:solidFill>
                  <a:schemeClr val="dk1"/>
                </a:solidFill>
              </a:rPr>
              <a:t> is very powerful. Another benefit is cleanliness. An authoritative piece of information (the “master”) is only kept in one place, not 3, 10 or 40 places. If the name of that thing, or one of its attributes changes, it only has to be changed in one place, because it is only linked </a:t>
            </a:r>
            <a:r>
              <a:rPr b="1" lang="en" sz="1200">
                <a:solidFill>
                  <a:schemeClr val="dk1"/>
                </a:solidFill>
              </a:rPr>
              <a:t>by reference</a:t>
            </a:r>
            <a:r>
              <a:rPr lang="en" sz="1200">
                <a:solidFill>
                  <a:schemeClr val="dk1"/>
                </a:solidFill>
              </a:rPr>
              <a:t>, using a foreign key to point from the child to the parent where all the master information on the parent is kept. If done right, data is clean and </a:t>
            </a:r>
            <a:r>
              <a:rPr b="1" lang="en" sz="1200">
                <a:solidFill>
                  <a:schemeClr val="dk1"/>
                </a:solidFill>
              </a:rPr>
              <a:t>consistent</a:t>
            </a:r>
            <a:r>
              <a:rPr lang="en" sz="1200">
                <a:solidFill>
                  <a:schemeClr val="dk1"/>
                </a:solidFill>
              </a:rPr>
              <a:t> and trustworthy, all the time.</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NoSQL databases, particularly document databases, are mostly the opposite. The design of the document is focused on the needs of a single data access or query. This enables wicked fast writes and reads, but at the expense of duplication everywhere.</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I’d like to introduce you to the basics of relational data modeling, and the steps within a mature enterprise-grade process for data modeling.</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697462636e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697462636e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next two slides are the entire process.</a:t>
            </a:r>
            <a:endParaRPr/>
          </a:p>
          <a:p>
            <a:pPr indent="0" lvl="0" marL="0" rtl="0" algn="l">
              <a:spcBef>
                <a:spcPts val="0"/>
              </a:spcBef>
              <a:spcAft>
                <a:spcPts val="0"/>
              </a:spcAft>
              <a:buNone/>
            </a:pPr>
            <a:r>
              <a:rPr lang="en"/>
              <a:t>If you can learn this well, and learn SQL, you can have a great career as a data analyst and modeler.</a:t>
            </a:r>
            <a:endParaRPr/>
          </a:p>
          <a:p>
            <a:pPr indent="0" lvl="0" marL="0" rtl="0" algn="l">
              <a:spcBef>
                <a:spcPts val="0"/>
              </a:spcBef>
              <a:spcAft>
                <a:spcPts val="0"/>
              </a:spcAft>
              <a:buNone/>
            </a:pPr>
            <a:r>
              <a:rPr lang="en"/>
              <a:t>(click </a:t>
            </a:r>
            <a:r>
              <a:rPr lang="en"/>
              <a:t>through</a:t>
            </a:r>
            <a:r>
              <a:rPr lang="en"/>
              <a:t> points 1 to 8)</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697462636e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697462636e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 through on points 9 to 15)</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We’ll now touch briefly on each of these steps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697462636e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697462636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150">
                <a:solidFill>
                  <a:schemeClr val="dk1"/>
                </a:solidFill>
                <a:latin typeface="Roboto"/>
                <a:ea typeface="Roboto"/>
                <a:cs typeface="Roboto"/>
                <a:sym typeface="Roboto"/>
              </a:rPr>
              <a:t>Once the business analysis for the application is complete, we can proceed to design the data structures to hold the bits of information mentioned in the requirements and user stories.</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Relational data design is the art and science of describing real world objects or concepts and how they are related to each other, in a manner that a computer can store and retrieve them accurately and efficiently.</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Assuming you weren’t the analyst, reading through stories and requirements is like a gold-mining expedition; you are hunting for the entities, their attributes, the relationships and business rules between them.</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But that is not all. In addition to the basic data elements, more questions will come to your mind about process, data flow and data usage that might not have been considered by the analysts. This is very much in keeping with the guiding principle of </a:t>
            </a:r>
            <a:r>
              <a:rPr lang="en" sz="1150">
                <a:solidFill>
                  <a:schemeClr val="dk1"/>
                </a:solidFill>
                <a:latin typeface="Roboto"/>
                <a:ea typeface="Roboto"/>
                <a:cs typeface="Roboto"/>
                <a:sym typeface="Roboto"/>
              </a:rPr>
              <a:t>knowing your data well.</a:t>
            </a:r>
            <a:r>
              <a:rPr lang="en" sz="1150">
                <a:solidFill>
                  <a:schemeClr val="dk1"/>
                </a:solidFill>
                <a:latin typeface="Roboto"/>
                <a:ea typeface="Roboto"/>
                <a:cs typeface="Roboto"/>
                <a:sym typeface="Roboto"/>
              </a:rPr>
              <a:t> This is where you really add value: when you seek clarity and ask questions to fill in gaps the analysts may not have considered. Questions like:</a:t>
            </a:r>
            <a:endParaRPr sz="1150">
              <a:solidFill>
                <a:schemeClr val="dk1"/>
              </a:solidFill>
              <a:latin typeface="Roboto"/>
              <a:ea typeface="Roboto"/>
              <a:cs typeface="Roboto"/>
              <a:sym typeface="Roboto"/>
            </a:endParaRPr>
          </a:p>
          <a:p>
            <a:pPr indent="-301625" lvl="0" marL="457200" rtl="0" algn="l">
              <a:lnSpc>
                <a:spcPct val="115000"/>
              </a:lnSpc>
              <a:spcBef>
                <a:spcPts val="1200"/>
              </a:spcBef>
              <a:spcAft>
                <a:spcPts val="0"/>
              </a:spcAft>
              <a:buClr>
                <a:schemeClr val="dk1"/>
              </a:buClr>
              <a:buSzPts val="1150"/>
              <a:buFont typeface="Roboto"/>
              <a:buChar char="●"/>
            </a:pPr>
            <a:r>
              <a:rPr lang="en" sz="1150">
                <a:solidFill>
                  <a:schemeClr val="dk1"/>
                </a:solidFill>
                <a:latin typeface="Roboto"/>
                <a:ea typeface="Roboto"/>
                <a:cs typeface="Roboto"/>
                <a:sym typeface="Roboto"/>
              </a:rPr>
              <a:t>Can an order be cancelled before it has been submitted? What about after it has been submitted? If cancelling after submission is allowed, what rules determine when it is no longer cancellable? Can it be cancelled by someone who is not the person who submitted the order? What role must that person have to allow them to cancel by proxy? Do we have roles defined? And so on. And this is just scratching the surface of one attribute for one entity!!!</a:t>
            </a:r>
            <a:endParaRPr sz="1150">
              <a:solidFill>
                <a:schemeClr val="dk1"/>
              </a:solidFill>
              <a:latin typeface="Roboto"/>
              <a:ea typeface="Roboto"/>
              <a:cs typeface="Roboto"/>
              <a:sym typeface="Roboto"/>
            </a:endParaRPr>
          </a:p>
          <a:p>
            <a:pPr indent="0" lvl="0" marL="0" rtl="0" algn="l">
              <a:lnSpc>
                <a:spcPct val="115000"/>
              </a:lnSpc>
              <a:spcBef>
                <a:spcPts val="1800"/>
              </a:spcBef>
              <a:spcAft>
                <a:spcPts val="1200"/>
              </a:spcAft>
              <a:buClr>
                <a:schemeClr val="dk1"/>
              </a:buClr>
              <a:buSzPts val="1100"/>
              <a:buFont typeface="Arial"/>
              <a:buNone/>
            </a:pPr>
            <a:r>
              <a:rPr lang="en" sz="1150">
                <a:solidFill>
                  <a:schemeClr val="dk1"/>
                </a:solidFill>
                <a:latin typeface="Roboto"/>
                <a:ea typeface="Roboto"/>
                <a:cs typeface="Roboto"/>
                <a:sym typeface="Roboto"/>
              </a:rPr>
              <a:t>All of this discovery informs the data design, and often shores up the application design, future-proofing it to ensure it will satisfy the functional, quality, security, reliability and reporting goals of the business.</a:t>
            </a:r>
            <a:br>
              <a:rPr lang="en" sz="1150">
                <a:solidFill>
                  <a:schemeClr val="dk1"/>
                </a:solidFill>
                <a:latin typeface="Roboto"/>
                <a:ea typeface="Roboto"/>
                <a:cs typeface="Roboto"/>
                <a:sym typeface="Roboto"/>
              </a:rPr>
            </a:br>
            <a:br>
              <a:rPr lang="en" sz="1150">
                <a:solidFill>
                  <a:schemeClr val="dk1"/>
                </a:solidFill>
                <a:latin typeface="Roboto"/>
                <a:ea typeface="Roboto"/>
                <a:cs typeface="Roboto"/>
                <a:sym typeface="Roboto"/>
              </a:rPr>
            </a:br>
            <a:r>
              <a:rPr lang="en" sz="1150">
                <a:solidFill>
                  <a:schemeClr val="dk1"/>
                </a:solidFill>
                <a:latin typeface="Roboto"/>
                <a:ea typeface="Roboto"/>
                <a:cs typeface="Roboto"/>
                <a:sym typeface="Roboto"/>
              </a:rPr>
              <a:t>If you think you’re done, take a break and come back to it. You probably aren’t. Keep digging.</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69eb52dfee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69eb52dfee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150">
                <a:solidFill>
                  <a:schemeClr val="dk1"/>
                </a:solidFill>
                <a:latin typeface="Roboto"/>
                <a:ea typeface="Roboto"/>
                <a:cs typeface="Roboto"/>
                <a:sym typeface="Roboto"/>
              </a:rPr>
              <a:t>An "entity" is a real-world thing, person, location, event, or concept, about which the application will obtain, store and display information.</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Read through the business requirements, looking for the key ideas, objects and elements that the system revolves around. An order-taking application will probably mention customer, salesperson, order, order items, product, payment and shipping information. These are the main entities of the new database.</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As each key object is discovered, create a new box. If you are doing this in a group on the whiteboard, draw a box or even better, add a sticky note which can be repositioned later. When the entity is added to the modeling tool in a conceptual or logical diagram, be sure to document everything you discovered and know about it, in the entity comments section.</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1200"/>
              </a:spcAft>
              <a:buClr>
                <a:schemeClr val="dk1"/>
              </a:buClr>
              <a:buSzPts val="1100"/>
              <a:buFont typeface="Arial"/>
              <a:buNone/>
            </a:pPr>
            <a:r>
              <a:rPr lang="en" sz="1150">
                <a:solidFill>
                  <a:schemeClr val="dk1"/>
                </a:solidFill>
                <a:latin typeface="Roboto"/>
                <a:ea typeface="Roboto"/>
                <a:cs typeface="Roboto"/>
                <a:sym typeface="Roboto"/>
              </a:rPr>
              <a:t>Once the model is implemented in an RDBMS engine, each entity becomes a table. Each distinct instance of an entity is a row in the table</a:t>
            </a:r>
            <a:r>
              <a:rPr lang="en" sz="1150">
                <a:solidFill>
                  <a:schemeClr val="dk1"/>
                </a:solidFill>
                <a:latin typeface="Roboto"/>
                <a:ea typeface="Roboto"/>
                <a:cs typeface="Roboto"/>
                <a:sym typeface="Roboto"/>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69eb52dfe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69eb52dfee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150">
                <a:solidFill>
                  <a:schemeClr val="dk1"/>
                </a:solidFill>
                <a:latin typeface="Roboto"/>
                <a:ea typeface="Roboto"/>
                <a:cs typeface="Roboto"/>
                <a:sym typeface="Roboto"/>
              </a:rPr>
              <a:t>An attribute is a finer-grained bit of information that further details an entity. The type. The time it started. The ID of the person that created it. The color. The status. And so forth.</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Look through the known documentation and designs to find the attributes, often equated to the "adjectives" of the entity. An order, for example, will often have attributes of Order Started Date, Order Submitted Date, Customer who placed the order, Order Number, Order Status, etc.</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As each attribute is discovered and explored, add it to the entity it describes in your modeling tool. In the attribute comments section of the modeling tool document everything you discovered and know about the attribute.</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Some attributes look like they could be decomposed further, but the law of diminishing returns takes over, and very little value is derived from the extra effort to break them up into their constituent parts. In fact, in many cases where normalization goes too far, decomposing the attribute further slows the system down, creates far too many moving parts, and makes the system far harder to maintain. For example, IP addresses, phone numbers, and zip codes are all made up of number components. You could break them down further, but should you? Find out from the business if there may be a need to filter or report on one or more of the fine-grained attribute components. For example, in most companies, the full telephone number is sufficient for a telephone attribute. But at a telephone company, there is a genuine need to store and report on the international dialing code, the area code, the exchange code and the line number within the exchange.</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1200"/>
              </a:spcAft>
              <a:buNone/>
            </a:pPr>
            <a:r>
              <a:rPr lang="en" sz="1150">
                <a:solidFill>
                  <a:schemeClr val="dk1"/>
                </a:solidFill>
                <a:latin typeface="Roboto"/>
                <a:ea typeface="Roboto"/>
                <a:cs typeface="Roboto"/>
                <a:sym typeface="Roboto"/>
              </a:rPr>
              <a:t>Once the model is implemented in an RDBMS engine, each distinct fact, or attribute, becomes a column in a table.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69eb52dfe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69eb52dfe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150">
                <a:solidFill>
                  <a:schemeClr val="dk1"/>
                </a:solidFill>
                <a:latin typeface="Roboto"/>
                <a:ea typeface="Roboto"/>
                <a:cs typeface="Roboto"/>
                <a:sym typeface="Roboto"/>
              </a:rPr>
              <a:t>As a data modeler, it is your job to discover how the entities are related, whether the relationship is mandatory or optional, and whether you could have more than one entity in a relationship to another entity.</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Relationships will be one-to-one (attributive), one-to-many (attributive), or many-to-many (associative).</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Once the model is implemented in an RDBMS engine, a relationship between entities is enforced by storing the primary key of one entity as a "pointer" or foreign key in the table of another entity.</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1200"/>
              </a:spcAft>
              <a:buClr>
                <a:schemeClr val="dk1"/>
              </a:buClr>
              <a:buSzPts val="1100"/>
              <a:buFont typeface="Arial"/>
              <a:buNone/>
            </a:pPr>
            <a:r>
              <a:rPr lang="en" sz="1150">
                <a:solidFill>
                  <a:schemeClr val="dk1"/>
                </a:solidFill>
                <a:latin typeface="Roboto"/>
                <a:ea typeface="Roboto"/>
                <a:cs typeface="Roboto"/>
                <a:sym typeface="Roboto"/>
              </a:rPr>
              <a:t>Would anyone like a deeper dive into the relationship types?</a:t>
            </a:r>
            <a:endParaRPr b="1" sz="1150">
              <a:solidFill>
                <a:schemeClr val="dk1"/>
              </a:solidFill>
              <a:latin typeface="Roboto"/>
              <a:ea typeface="Roboto"/>
              <a:cs typeface="Roboto"/>
              <a:sym typeface="Robot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bd6e295c79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bd6e295c7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69eb52dfee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269eb52dfee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150">
                <a:solidFill>
                  <a:schemeClr val="dk1"/>
                </a:solidFill>
                <a:latin typeface="Roboto"/>
                <a:ea typeface="Roboto"/>
                <a:cs typeface="Roboto"/>
                <a:sym typeface="Roboto"/>
              </a:rPr>
              <a:t>Cardinality is a fancy-sounding word that makes you appear to be someone who needs to use big words to make up for insecurities.</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Cardinality is a mathematical term. It means "the number of elements in a set or other grouping, as a property of that grouping." In other words, it means “how many.” </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Along with the basics mentioned above, one of your primary responsibilities is to determine how many of any given thing there can be, be it an entity, attribute or side of a relationship.</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Can there be none? Can there only ever be one? The business says there will never be more than X. Are they absolutely sure? Or does the relationship need to support an indeterminate quantity of the child entity related to the parent entity?</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As mentioned earlier, if you determine that there can or might be more than one of a given attribute, it cannot remain on the parent entity. It should be broken off and placed into its own entity and foreign keyed to the parent.</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lang="en" sz="1150">
                <a:solidFill>
                  <a:schemeClr val="dk1"/>
                </a:solidFill>
                <a:latin typeface="Roboto"/>
                <a:ea typeface="Roboto"/>
                <a:cs typeface="Roboto"/>
                <a:sym typeface="Roboto"/>
              </a:rPr>
              <a:t>Never succumb to the temptation to place multiple values for an attribute in a delimited list in a single column. A common example is contact details. It is best to not allow multiple phone numbers, addresses, or emails to be stored on the parent contact row. Create a one-to-many child table instead for the multiple emails, another one for the multiple physical addresses, etc.</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1200"/>
              </a:spcAft>
              <a:buNone/>
            </a:pPr>
            <a:r>
              <a:rPr lang="en" sz="1150">
                <a:solidFill>
                  <a:schemeClr val="dk1"/>
                </a:solidFill>
                <a:latin typeface="Roboto"/>
                <a:ea typeface="Roboto"/>
                <a:cs typeface="Roboto"/>
                <a:sym typeface="Roboto"/>
              </a:rPr>
              <a:t>Next, determine whether the attribute or relationship is mandatory or optional. If the attribute is mandatory, place a NOT NULL constraint on the column.</a:t>
            </a:r>
            <a:br>
              <a:rPr lang="en" sz="1150">
                <a:solidFill>
                  <a:schemeClr val="dk1"/>
                </a:solidFill>
                <a:latin typeface="Roboto"/>
                <a:ea typeface="Roboto"/>
                <a:cs typeface="Roboto"/>
                <a:sym typeface="Roboto"/>
              </a:rPr>
            </a:br>
            <a:r>
              <a:rPr lang="en" sz="1150">
                <a:solidFill>
                  <a:schemeClr val="dk1"/>
                </a:solidFill>
                <a:latin typeface="Roboto"/>
                <a:ea typeface="Roboto"/>
                <a:cs typeface="Roboto"/>
                <a:sym typeface="Roboto"/>
              </a:rPr>
              <a:t>If the relationship to a child table is mandatory, the parent ID column on the child table should be constrained as NOT NULL, otherwise leave it nullable.</a:t>
            </a:r>
            <a:endParaRPr sz="1150">
              <a:solidFill>
                <a:schemeClr val="dk1"/>
              </a:solidFill>
              <a:latin typeface="Roboto"/>
              <a:ea typeface="Roboto"/>
              <a:cs typeface="Roboto"/>
              <a:sym typeface="Roboto"/>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69eb52dfee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69eb52dfee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482600" rtl="0" algn="l">
              <a:lnSpc>
                <a:spcPct val="115000"/>
              </a:lnSpc>
              <a:spcBef>
                <a:spcPts val="0"/>
              </a:spcBef>
              <a:spcAft>
                <a:spcPts val="0"/>
              </a:spcAft>
              <a:buClr>
                <a:schemeClr val="dk1"/>
              </a:buClr>
              <a:buSzPts val="1100"/>
              <a:buFont typeface="Arial"/>
              <a:buNone/>
            </a:pPr>
            <a:r>
              <a:rPr lang="en"/>
              <a:t>An attribute that uniquely identifies an instance of an entity is known as its natural key. Natural keys for a person are Drivers License Number, Email Address and Social Security Number. The natural key for an automobile is its Vehicle Identification Number.</a:t>
            </a:r>
            <a:endParaRPr/>
          </a:p>
          <a:p>
            <a:pPr indent="0" lvl="0" marL="0" rtl="0" algn="l">
              <a:spcBef>
                <a:spcPts val="0"/>
              </a:spcBef>
              <a:spcAft>
                <a:spcPts val="0"/>
              </a:spcAft>
              <a:buClr>
                <a:schemeClr val="dk1"/>
              </a:buClr>
              <a:buSzPts val="1100"/>
              <a:buFont typeface="Arial"/>
              <a:buNone/>
            </a:pPr>
            <a:r>
              <a:rPr lang="en"/>
              <a:t>The key can be used to quickly find the matching row, and refer to that row from a child table. However, the natural key is usually mutable. If the key ever changes, you do not want to update the 20 billion child records dependent on that key. Natural keys should be specified using unique key constraints (UK).</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If the natural key could conceivably ever change, add a unique numeric column to the table to be the "surrogate", aka primary key constraint (PK) for the row.</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For most entities, the presence of more than one natural unique key generally is a modeling error. However, lookup tables often have more than one natural unique key, i.e. code, name, and display_name.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Check Constraints</a:t>
            </a:r>
            <a:endParaRPr b="1"/>
          </a:p>
          <a:p>
            <a:pPr indent="0" lvl="0" marL="0" rtl="0" algn="l">
              <a:spcBef>
                <a:spcPts val="0"/>
              </a:spcBef>
              <a:spcAft>
                <a:spcPts val="0"/>
              </a:spcAft>
              <a:buClr>
                <a:schemeClr val="dk1"/>
              </a:buClr>
              <a:buSzPts val="1100"/>
              <a:buFont typeface="Arial"/>
              <a:buNone/>
            </a:pPr>
            <a:r>
              <a:rPr lang="en"/>
              <a:t>Each application will have many data rules. A banking application, for example, will protect its customers' accounts from bad people and hackers by limiting withdrawals to no more than $300 from an ATM, or more than $2500 from a teller in a given day. It will require collaboration and good judgment between you, engineering and product to determine if the data rules are enforced in the front-end UI, the middle tier business logic, or the back-end database...or a combination of two or more of those!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69eb52dfee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69eb52dfee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Normalization is the process of eliminating most of the redundancy from the entities and attributes identified earlier.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Most training on relational design cite the pioneers E.F. Codd and C.J. Date. They typically instruct the reader in Codd's original definitions for each normal form. As Codd and Date's writings are based in mathematics, set-theory and provable algorithms, the reader is often left scratching their head. Although you might find it worthwhile to memorize the definition of each normal form, I do not. The business and end users only care that their data is stored and handled well, and returned to them accurately when they need it. A relational database's reason for being is to answer questions about data where the questions were not known at design time. This is known as ad-hoc querying. In order to achieve those goals easily, we must meet each of the following standards to arrive at a normalized model that eliminates redundancy and inconsistency in a relational database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official definition of 2nd normal form is "It does not have any non-prime attribute that is functionally dependent on any proper subset of any candidate key of the relation." Now you know why I'm paraphrasing Codd's specifications.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u="sng">
                <a:solidFill>
                  <a:schemeClr val="hlink"/>
                </a:solidFill>
                <a:hlinkClick r:id="rId2"/>
              </a:rPr>
              <a:t>https://www.essentialsql.com/get-ready-to-learn-sql-database-normalization-explained-in-simple-english</a:t>
            </a:r>
            <a:br>
              <a:rPr lang="en"/>
            </a:br>
            <a:r>
              <a:rPr lang="en" u="sng">
                <a:solidFill>
                  <a:schemeClr val="hlink"/>
                </a:solidFill>
                <a:hlinkClick r:id="rId3"/>
              </a:rPr>
              <a:t>https://codingsight.com/database-normalization-a-primer</a:t>
            </a:r>
            <a:r>
              <a:rPr lang="en"/>
              <a:t> </a:t>
            </a:r>
            <a:endParaRPr/>
          </a:p>
          <a:p>
            <a:pPr indent="0" lvl="0" marL="0" rtl="0" algn="l">
              <a:spcBef>
                <a:spcPts val="0"/>
              </a:spcBef>
              <a:spcAft>
                <a:spcPts val="0"/>
              </a:spcAft>
              <a:buClr>
                <a:schemeClr val="dk1"/>
              </a:buClr>
              <a:buSzPts val="1100"/>
              <a:buFont typeface="Arial"/>
              <a:buNone/>
            </a:pPr>
            <a:r>
              <a:rPr lang="en" u="sng">
                <a:solidFill>
                  <a:schemeClr val="hlink"/>
                </a:solidFill>
                <a:hlinkClick r:id="rId4"/>
              </a:rPr>
              <a:t>https://vertabelo.com/blog/database-normalization-primer-how-and-how-not-to-decompose-relations/</a:t>
            </a:r>
            <a:r>
              <a:rPr lang="en"/>
              <a:t> </a:t>
            </a:r>
            <a:br>
              <a:rPr lang="en"/>
            </a:br>
            <a:r>
              <a:rPr lang="en" u="sng">
                <a:solidFill>
                  <a:schemeClr val="hlink"/>
                </a:solidFill>
                <a:hlinkClick r:id="rId5"/>
              </a:rPr>
              <a:t>https://holowczak.com/database-normalization</a:t>
            </a:r>
            <a:r>
              <a:rPr lang="en"/>
              <a:t> </a:t>
            </a:r>
            <a:endParaRPr/>
          </a:p>
          <a:p>
            <a:pPr indent="0" lvl="0" marL="0" rtl="0" algn="l">
              <a:spcBef>
                <a:spcPts val="0"/>
              </a:spcBef>
              <a:spcAft>
                <a:spcPts val="0"/>
              </a:spcAft>
              <a:buClr>
                <a:schemeClr val="dk1"/>
              </a:buClr>
              <a:buSzPts val="1100"/>
              <a:buFont typeface="Arial"/>
              <a:buNone/>
            </a:pPr>
            <a:r>
              <a:rPr lang="en" u="sng">
                <a:solidFill>
                  <a:schemeClr val="hlink"/>
                </a:solidFill>
                <a:hlinkClick r:id="rId6"/>
              </a:rPr>
              <a:t>https://www.guru99.com/database-normalization.html</a:t>
            </a:r>
            <a:r>
              <a:rPr lang="en"/>
              <a:t>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bd6e295c79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bd6e295c79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a matrix from the Wikipedia article linked in this speaker note, which </a:t>
            </a:r>
            <a:r>
              <a:rPr lang="en"/>
              <a:t>succinctly</a:t>
            </a:r>
            <a:r>
              <a:rPr lang="en"/>
              <a:t> shows all the known normal forms, their names, and which rules each contains. 3NF and a little of BCNF is really all you need to design a </a:t>
            </a:r>
            <a:r>
              <a:rPr lang="en"/>
              <a:t>robust</a:t>
            </a:r>
            <a:r>
              <a:rPr lang="en"/>
              <a:t>, clean model you can be proud of.</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u="sng">
                <a:solidFill>
                  <a:schemeClr val="hlink"/>
                </a:solidFill>
                <a:hlinkClick r:id="rId2"/>
              </a:rPr>
              <a:t>https://en.wikipedia.org/wiki/Database_normalization</a:t>
            </a:r>
            <a:r>
              <a:rPr lang="en">
                <a:solidFill>
                  <a:schemeClr val="dk1"/>
                </a:solidFill>
              </a:rPr>
              <a:t>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69eb52dfee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269eb52dfee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Humans communicate, learn and retain information better when it is accompanied by audio, video, pictures and stories. And yet knowing that, I included almost none of that into this presentation or it would have made it twice as long. Whoops.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a previous employer, where we introduced a model-first culture, whenever a new manager hired on, the first thing they would ask for were the entity-relationship diagrams (ERDs). ERDs don’t model process or data flow, but they were awesome at helping them quickly grasp the scope of a system or domain. Even stakeholders, CXO's and end users can understand the main parts and details of a software system when given an ERD. It is just a wonderful tool.</a:t>
            </a:r>
            <a:endParaRPr/>
          </a:p>
          <a:p>
            <a:pPr indent="0" lvl="0" marL="0" rtl="0" algn="l">
              <a:spcBef>
                <a:spcPts val="0"/>
              </a:spcBef>
              <a:spcAft>
                <a:spcPts val="0"/>
              </a:spcAft>
              <a:buNone/>
            </a:pPr>
            <a:r>
              <a:t/>
            </a:r>
            <a:endParaRPr b="1"/>
          </a:p>
          <a:p>
            <a:pPr indent="0" lvl="0" marL="0" rtl="0" algn="l">
              <a:spcBef>
                <a:spcPts val="0"/>
              </a:spcBef>
              <a:spcAft>
                <a:spcPts val="0"/>
              </a:spcAft>
              <a:buNone/>
            </a:pPr>
            <a:r>
              <a:rPr lang="en"/>
              <a:t>There are three basic types of data model diagrams…</a:t>
            </a:r>
            <a:br>
              <a:rPr b="1" lang="en"/>
            </a:b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c4e2381449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c4e2381449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Some modeling gurus call this the Domain Model, Core Concept Model or Subject Area Model. The conceptual model embodies the essence of the company, the core, essential things that everyone talks about, all the time. If you took these things away, the business wouldn’t exist. Take for example this truncated conceptual model of a health provider’s office management software.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As you speak with business people, attend project kickoff, look at legacy systems and read use cases and requirements, you will get a good idea what the core, critical terms and concepts are around which the system revolves. These are the items that belong on a conceptual model.</a:t>
            </a:r>
            <a:endParaRPr>
              <a:solidFill>
                <a:schemeClr val="dk1"/>
              </a:solidFill>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The conceptual model is optional. It only takes a few minutes to pull together and can be invaluable when speaking with non-technical stakeholders and other departments about your system’s key concepts and datastores.</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c4e2381449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c4e238144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Logical models are typically never updated after the physical model has been created, so logical models are optional. Logical models are a waste of time when attempting to reverse engineer an existing system.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But when designing new systems, a logical model will be the natural outcome of initial discovery and requirements gathering. Designing a logical model can be helpful for discussions with management, product people, and other IT-savvy employees who aren't the developers.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logical data model should be database-agnostic, able to be forward-engineered into any relational database engine.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69eb52dfee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69eb52dfee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Before generating the physical database DDL scripts, we still need to address the performance of known queries, filters, and joins; as well as audit, historical record keeping, and data retention </a:t>
            </a:r>
            <a:r>
              <a:rPr lang="en"/>
              <a:t>concerns.</a:t>
            </a:r>
            <a:endParaRPr/>
          </a:p>
          <a:p>
            <a:pPr indent="0" lvl="0" marL="0" rtl="0" algn="l">
              <a:spcBef>
                <a:spcPts val="0"/>
              </a:spcBef>
              <a:spcAft>
                <a:spcPts val="0"/>
              </a:spcAft>
              <a:buNone/>
            </a:pPr>
            <a:r>
              <a:rPr lang="en"/>
              <a:t>One thing you should know that is sadly not common knowledge is that … (go through bullets)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c4e2381449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c4e2381449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 physical data model is the sort you will use most often in your daily work as someone in IT.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To a logical model, you would make d</a:t>
            </a:r>
            <a:r>
              <a:rPr lang="en">
                <a:solidFill>
                  <a:schemeClr val="dk1"/>
                </a:solidFill>
              </a:rPr>
              <a:t>atabase-specific, security-specific, audit/historical and performance-specific additions.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69eb52dfee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69eb52dfee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There are at least five different types of ER diagram notation that I'm aware of. Of these, my favorite for expressiveness and ease of understanding is the IE notation, otherwise known as "crow's foot" notation.</a:t>
            </a:r>
            <a:endParaRPr/>
          </a:p>
          <a:p>
            <a:pPr indent="0" lvl="0" marL="0" rtl="0" algn="l">
              <a:spcBef>
                <a:spcPts val="0"/>
              </a:spcBef>
              <a:spcAft>
                <a:spcPts val="0"/>
              </a:spcAft>
              <a:buClr>
                <a:schemeClr val="dk1"/>
              </a:buClr>
              <a:buSzPts val="1100"/>
              <a:buFont typeface="Arial"/>
              <a:buNone/>
            </a:pPr>
            <a:r>
              <a:rPr lang="en"/>
              <a:t>This image is a comparison of IE, Barker, IDEFX1, and UML side-by-side.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Most data modeling tools default to IE. This is also the most common notation used in college courses on RDBMS design. If your tool is not using it, please change the notation setting to IE.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69eb52dfee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269eb52dfee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We’ve already talked about the importance of getting to know your data. Now it is time to get it out of the sticky notes, notebooks, legal pads, and Word docs and into the database itself, where it stands a chance of sticking around permanently and remaining relevant.</a:t>
            </a:r>
            <a:endParaRPr/>
          </a:p>
          <a:p>
            <a:pPr indent="0" lvl="0" marL="0" rtl="0" algn="l">
              <a:spcBef>
                <a:spcPts val="0"/>
              </a:spcBef>
              <a:spcAft>
                <a:spcPts val="0"/>
              </a:spcAft>
              <a:buNone/>
            </a:pPr>
            <a:r>
              <a:rPr lang="en"/>
              <a:t>As you are modeling your attributes, enter what you and your tribe know about each piece of data into the modeling tool. Later this will transfer into the physical model when it is </a:t>
            </a:r>
            <a:r>
              <a:rPr lang="en"/>
              <a:t>generated</a:t>
            </a:r>
            <a:r>
              <a:rPr lang="en"/>
              <a:t>, into the DDL scripts when they are generated, and into the database as table and column comments, where they can be read by developers for years to come, and picked up by data governance and cataloging tools. If you don’t use a modeling tool, then write the table and column comments into the DDL script by hand. They are that important.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 some, conformance to a naming standard seems inconsequential.</a:t>
            </a:r>
            <a:endParaRPr/>
          </a:p>
          <a:p>
            <a:pPr indent="0" lvl="0" marL="0" rtl="0" algn="l">
              <a:spcBef>
                <a:spcPts val="0"/>
              </a:spcBef>
              <a:spcAft>
                <a:spcPts val="0"/>
              </a:spcAft>
              <a:buNone/>
            </a:pPr>
            <a:r>
              <a:rPr lang="en"/>
              <a:t>However, a solid naming scheme has been proven to heavily reduce maintenance and enhancement costs.</a:t>
            </a:r>
            <a:endParaRPr/>
          </a:p>
          <a:p>
            <a:pPr indent="0" lvl="0" marL="0" rtl="0" algn="l">
              <a:spcBef>
                <a:spcPts val="0"/>
              </a:spcBef>
              <a:spcAft>
                <a:spcPts val="0"/>
              </a:spcAft>
              <a:buNone/>
            </a:pPr>
            <a:r>
              <a:rPr lang="en"/>
              <a:t>A good standard also prevents namespace collisions, enables automation, and provides the ability to quickly recognize important attributes and context for a given object.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Naming within a logical model is </a:t>
            </a:r>
            <a:r>
              <a:rPr lang="en"/>
              <a:t>straightforward</a:t>
            </a:r>
            <a:r>
              <a:rPr lang="en"/>
              <a:t>: Name everything as it truly is, as it is referred to by the business, fully spelled out, each word starting with a capital letter.</a:t>
            </a:r>
            <a:endParaRPr/>
          </a:p>
          <a:p>
            <a:pPr indent="0" lvl="0" marL="0" rtl="0" algn="l">
              <a:spcBef>
                <a:spcPts val="0"/>
              </a:spcBef>
              <a:spcAft>
                <a:spcPts val="0"/>
              </a:spcAft>
              <a:buNone/>
            </a:pPr>
            <a:r>
              <a:rPr lang="en"/>
              <a:t>Naming within a physical model, targeted for a specific database, requires more thought to fit within the database’s length limitations and avoid clashes with known keywords and reserved words. I wrote my first naming guide for relational database back in 1997, and have been tweaking it ever since. Find the full thing for Postgres in my recent dbsherpa.com blog post. It includes a one-page matrix of database objects, the naming convention for each, and name examples. You can print this out, tape it to your wall, and </a:t>
            </a:r>
            <a:r>
              <a:rPr lang="en"/>
              <a:t>refer</a:t>
            </a:r>
            <a:r>
              <a:rPr lang="en"/>
              <a:t> to it until it becomes second nature. I’ve distilled that large document into a handful of guiding principles for naming… (go over the bullets)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69eb52dfee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269eb52dfee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Finally, have your model reviewed by a peer, or the end user to see if you got it right.</a:t>
            </a:r>
            <a:endParaRPr/>
          </a:p>
          <a:p>
            <a:pPr indent="0" lvl="0" marL="0" rtl="0" algn="l">
              <a:spcBef>
                <a:spcPts val="0"/>
              </a:spcBef>
              <a:spcAft>
                <a:spcPts val="0"/>
              </a:spcAft>
              <a:buNone/>
            </a:pPr>
            <a:r>
              <a:rPr lang="en"/>
              <a:t>Deploy your DDL scripts to the database, fill it with real data, or test data that mimics the real world, and test away</a:t>
            </a:r>
            <a:endParaRPr/>
          </a:p>
          <a:p>
            <a:pPr indent="0" lvl="0" marL="0" rtl="0" algn="l">
              <a:spcBef>
                <a:spcPts val="0"/>
              </a:spcBef>
              <a:spcAft>
                <a:spcPts val="0"/>
              </a:spcAft>
              <a:buNone/>
            </a:pPr>
            <a:r>
              <a:rPr lang="en"/>
              <a:t>Iterate and improve until the model is good</a:t>
            </a:r>
            <a:endParaRPr/>
          </a:p>
          <a:p>
            <a:pPr indent="0" lvl="0" marL="0" rtl="0" algn="l">
              <a:spcBef>
                <a:spcPts val="0"/>
              </a:spcBef>
              <a:spcAft>
                <a:spcPts val="0"/>
              </a:spcAft>
              <a:buNone/>
            </a:pPr>
            <a:r>
              <a:rPr lang="en"/>
              <a:t>Check in revisions so you have a record of every modification to the database, who made it, and why. Ideally include a reference or link to your change management system.</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69eb52dfee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269eb52dfee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short list of the primary tools I use, or have used, for these aspects of the data modeling role.</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697462636e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2697462636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69746263c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69746263c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take a simple, real-world document, a library checkout receipt, and apply normalization and data modeling principles, to come up with a proposed conceptual, logical and physical data model that could be implemented in less than an hour to create a library checkout system.</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69eb52dfee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269eb52dfee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I’ve highlighted the entities in purple.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The attributes are found displayed within, or associated to each entity. Sometimes what you see in a physical example like this, or in a mockup or use-case or user-journey story, is not the full set of attributes expected by the analyst, product owner, or business subject matter expert. They are often aware of more entities that belong to the system, more attributes that are needed, or typically not displayed due to edge cases. You’ve got to dig and be great at being curious and asking questions, to be sure. If you have a sharp analyst that already does this for you, fantastic; that makes your job far easier.</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69eb52dfee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69eb52dfee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a first draft approach to modeling just the entities or attributes we see or anticipate. Is it good? Is it complete?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Does it handle the basic scenario of a patron presenting a card (which has already been activated as part of a different process in the library), checking out one or more items, and receiving a receipt with a due date next to each item?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(one issue is the items array is just a list of barcodes. If you want to search for a particular title that is checked out, every items array across the database has to be opened. Plus because it’s an array, there is no way to store additional, useful attributes about the item in the checkout transaction, for example, no due date)</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69eb52dfee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269eb52dfee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about this draft, is there more we could or should be asking?</a:t>
            </a:r>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697462636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2697462636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Along with the basics of data modeling, </a:t>
            </a:r>
            <a:r>
              <a:rPr lang="en">
                <a:solidFill>
                  <a:schemeClr val="dk1"/>
                </a:solidFill>
              </a:rPr>
              <a:t>I felt it of the utmost importance to share a handful of guiding principles I’ve learned deeply, and at great cost over the previous three decades.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Following these guiding principles makes all the difference in improving the maturity of your shop’s modeling efforts and database change management.</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697462636e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2697462636e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First: </a:t>
            </a:r>
            <a:r>
              <a:rPr lang="en"/>
              <a:t>Know Your Data.</a:t>
            </a:r>
            <a:endParaRPr/>
          </a:p>
          <a:p>
            <a:pPr indent="0" lvl="0" marL="0" rtl="0" algn="l">
              <a:lnSpc>
                <a:spcPct val="115000"/>
              </a:lnSpc>
              <a:spcBef>
                <a:spcPts val="1800"/>
              </a:spcBef>
              <a:spcAft>
                <a:spcPts val="0"/>
              </a:spcAft>
              <a:buClr>
                <a:schemeClr val="dk1"/>
              </a:buClr>
              <a:buSzPts val="1100"/>
              <a:buFont typeface="Arial"/>
              <a:buNone/>
            </a:pPr>
            <a:r>
              <a:rPr b="1" lang="en"/>
              <a:t>This is the most important of the five principles.</a:t>
            </a:r>
            <a:r>
              <a:rPr lang="en"/>
              <a:t> If you are curious about all aspects of the data you are working with, for which you are designing storage and retrieval mechanisms, you will become indispensable. You will be amazing at modeling, database development, queries and performance tuning.</a:t>
            </a:r>
            <a:endParaRPr/>
          </a:p>
          <a:p>
            <a:pPr indent="0" lvl="0" marL="0" rtl="0" algn="l">
              <a:lnSpc>
                <a:spcPct val="115000"/>
              </a:lnSpc>
              <a:spcBef>
                <a:spcPts val="1800"/>
              </a:spcBef>
              <a:spcAft>
                <a:spcPts val="0"/>
              </a:spcAft>
              <a:buNone/>
            </a:pPr>
            <a:r>
              <a:rPr lang="en"/>
              <a:t>A good engineer and architect is not content focusing on their little keyhole view of the system landscape. They want to know everything about the system they are a part of. And when it comes to the entity presently being designed, they want to know every nuance about every attribute.</a:t>
            </a:r>
            <a:endParaRPr/>
          </a:p>
          <a:p>
            <a:pPr indent="0" lvl="0" marL="0" rtl="0" algn="l">
              <a:lnSpc>
                <a:spcPct val="115000"/>
              </a:lnSpc>
              <a:spcBef>
                <a:spcPts val="1800"/>
              </a:spcBef>
              <a:spcAft>
                <a:spcPts val="1800"/>
              </a:spcAft>
              <a:buNone/>
            </a:pPr>
            <a:r>
              <a:rPr lang="en"/>
              <a:t>This thirst for knowledge about the data under your stewardship — and how it plays with the data in other systems where you are not the steward — is critical to your team and organization success, both short term and long term.</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bcddb8065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bcddb8065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a sample of the sorts of questions you should be asking about the entities and domains managed by the system you are designing. Take a second to read a few of them, and then we’ll move on. You can refer to them later with your copy of this presentation.</a:t>
            </a:r>
            <a:br>
              <a:rPr lang="en"/>
            </a:br>
            <a:endParaRPr/>
          </a:p>
          <a:p>
            <a:pPr indent="0" lvl="0" marL="0" rtl="0" algn="l">
              <a:spcBef>
                <a:spcPts val="0"/>
              </a:spcBef>
              <a:spcAft>
                <a:spcPts val="0"/>
              </a:spcAft>
              <a:buNone/>
            </a:pPr>
            <a:r>
              <a:rPr lang="en"/>
              <a:t>(let them read…)</a:t>
            </a:r>
            <a:endParaRPr/>
          </a:p>
          <a:p>
            <a:pPr indent="0" lvl="0" marL="0" rtl="0" algn="l">
              <a:spcBef>
                <a:spcPts val="0"/>
              </a:spcBef>
              <a:spcAft>
                <a:spcPts val="0"/>
              </a:spcAft>
              <a:buNone/>
            </a:pPr>
            <a:br>
              <a:rPr lang="en"/>
            </a:br>
            <a:r>
              <a:rPr lang="en"/>
              <a:t>These sample questions only scratch the surface. There are many appropriate questions that a curious data designer should ask. Knowing your data will help you make good design decisions now; and later, make you indispensable as a query wizard, business leader, and performance tuner.</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bcddb8065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2bcddb8065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Here is a sample of the sorts of questions you should be asking about every attribute on every entity. Yes, this takes time to do well. This is where you become invaluable and earn your paycheck.</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bcddb80657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2bcddb8065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Here is a sample of the sorts of questions you should be asking about the relationships between entities and business rules that pertain to them or their attribute values.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69746263cf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269746263cf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800"/>
              </a:spcAft>
              <a:buNone/>
            </a:pPr>
            <a:r>
              <a:rPr lang="en"/>
              <a:t>The second principle encourages the data professional, and the organization they lead or inspire, to model first, and make sure to model well.</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69746263cf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269746263c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Model first is a mindset that applies to database change management.</a:t>
            </a:r>
            <a:endParaRPr/>
          </a:p>
          <a:p>
            <a:pPr indent="0" lvl="0" marL="0" rtl="0" algn="l">
              <a:spcBef>
                <a:spcPts val="0"/>
              </a:spcBef>
              <a:spcAft>
                <a:spcPts val="0"/>
              </a:spcAft>
              <a:buNone/>
            </a:pPr>
            <a:r>
              <a:rPr lang="en"/>
              <a:t>It means </a:t>
            </a:r>
            <a:r>
              <a:rPr b="1" lang="en"/>
              <a:t>new </a:t>
            </a:r>
            <a:r>
              <a:rPr lang="en"/>
              <a:t>data structures and </a:t>
            </a:r>
            <a:r>
              <a:rPr b="1" lang="en"/>
              <a:t>changed </a:t>
            </a:r>
            <a:r>
              <a:rPr lang="en"/>
              <a:t>data structures </a:t>
            </a:r>
            <a:r>
              <a:rPr b="1" lang="en"/>
              <a:t>all begin in the data modeling tool upon the versioned data model file</a:t>
            </a:r>
            <a:r>
              <a:rPr lang="en"/>
              <a:t>, not manually altered in the database or in hand-crafted DDL scripts.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In an ideal world, all database changes would begin with the data architect for your project. These changes would be entered in the modeling tool, validated against existing standards, committed to the enterprise data model repository, and then forward engineered into DDL scripts. The DDL can then be tested in development, and committed to the Flyway or Liquibase folder for flawless release to higher environments.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all model changes begin in the modeling tool, are versioned, and managed well in their deployment up to Prod, it enables all sorts of goodness…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To some “model first” sounds like a fairy tail, just an unattainable fable. But I have built and lived in a model-first culture twice before, and it was awesome! It is do-able, and it is worth every effort to get there.</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69746263cf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269746263c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Model well means to follow basic relational design principles and to not compromise or accept technical debt just to meet the immediate demands of deadlines and developers who are used to moving fast and sloppy with data.</a:t>
            </a:r>
            <a:endParaRPr/>
          </a:p>
          <a:p>
            <a:pPr indent="0" lvl="0" marL="0" rtl="0" algn="l">
              <a:spcBef>
                <a:spcPts val="0"/>
              </a:spcBef>
              <a:spcAft>
                <a:spcPts val="0"/>
              </a:spcAft>
              <a:buNone/>
            </a:pPr>
            <a:r>
              <a:rPr lang="en"/>
              <a:t>In essence, “do it right the first time.”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It is just not worth it taking shortcuts on the system’s foundation for convenience or </a:t>
            </a:r>
            <a:r>
              <a:rPr lang="en"/>
              <a:t>artificial</a:t>
            </a:r>
            <a:r>
              <a:rPr lang="en"/>
              <a:t> timelines.</a:t>
            </a:r>
            <a:endParaRPr/>
          </a:p>
          <a:p>
            <a:pPr indent="0" lvl="0" marL="0" rtl="0" algn="l">
              <a:spcBef>
                <a:spcPts val="0"/>
              </a:spcBef>
              <a:spcAft>
                <a:spcPts val="0"/>
              </a:spcAft>
              <a:buClr>
                <a:schemeClr val="dk1"/>
              </a:buClr>
              <a:buSzPts val="1100"/>
              <a:buFont typeface="Arial"/>
              <a:buNone/>
            </a:pPr>
            <a:r>
              <a:rPr lang="en"/>
              <a:t>If the data foundation starts out compromised, it isn’t even suitable for the initial phases of the project, let alone enterprise-grade usage, expansion and growth of future phases. A poor data foundation will cause nothing but increasing pain and money as it ages.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Here are some structures where the foundation wasn’t properly prepared. The same WILL happen with software systems built hastily on a poor data layer.</a:t>
            </a:r>
            <a:endParaRPr/>
          </a:p>
          <a:p>
            <a:pPr indent="0" lvl="0" marL="0" rtl="0" algn="l">
              <a:spcBef>
                <a:spcPts val="0"/>
              </a:spcBef>
              <a:spcAft>
                <a:spcPts val="0"/>
              </a:spcAft>
              <a:buNone/>
            </a:pPr>
            <a:r>
              <a:rPr lang="en">
                <a:solidFill>
                  <a:schemeClr val="dk1"/>
                </a:solidFill>
              </a:rPr>
              <a:t>It is far less costly to experiment, cut corners, and take risks with the exterior treatments, the user-friendly façade of a system. NEVER experiment or cut corners with the data foundation.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On the other hand, if you start with a solid, clean data model as your foundation, it is easy to build, re-build, extend and re-model on top of it later when needed.</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69746263cf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269746263cf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3A3A3A"/>
                </a:solidFill>
                <a:highlight>
                  <a:srgbClr val="FFFFFF"/>
                </a:highlight>
                <a:latin typeface="Open Sans"/>
                <a:ea typeface="Open Sans"/>
                <a:cs typeface="Open Sans"/>
                <a:sym typeface="Open Sans"/>
              </a:rPr>
              <a:t>Model Well also means you follow best practices when modeling. For relational databases, which are the right choice for about 60 to 80% of your systems, depending on the industry, these best practices include:</a:t>
            </a:r>
            <a:endParaRPr sz="1200">
              <a:solidFill>
                <a:srgbClr val="3A3A3A"/>
              </a:solidFill>
              <a:highlight>
                <a:srgbClr val="FFFFFF"/>
              </a:highlight>
              <a:latin typeface="Open Sans"/>
              <a:ea typeface="Open Sans"/>
              <a:cs typeface="Open Sans"/>
              <a:sym typeface="Open Sans"/>
            </a:endParaRPr>
          </a:p>
          <a:p>
            <a:pPr indent="0" lvl="0" marL="0" rtl="0" algn="l">
              <a:lnSpc>
                <a:spcPct val="115000"/>
              </a:lnSpc>
              <a:spcBef>
                <a:spcPts val="1800"/>
              </a:spcBef>
              <a:spcAft>
                <a:spcPts val="0"/>
              </a:spcAft>
              <a:buNone/>
            </a:pPr>
            <a:r>
              <a:rPr lang="en" sz="1200">
                <a:solidFill>
                  <a:srgbClr val="3A3A3A"/>
                </a:solidFill>
                <a:highlight>
                  <a:srgbClr val="FFFFFF"/>
                </a:highlight>
                <a:latin typeface="Open Sans"/>
                <a:ea typeface="Open Sans"/>
                <a:cs typeface="Open Sans"/>
                <a:sym typeface="Open Sans"/>
              </a:rPr>
              <a:t>Take the logical model to 3rd normal formal. Apologies that we haven’t talked about normalization yet. The third level of normalization (3NF or BCNF) is usually sufficient for a clean model. Less than 3NF is lazy and reckless. More than that (4NF, 5NF, 6NF) runs into the law of diminishing returns, and results in models that are far too complex.</a:t>
            </a:r>
            <a:endParaRPr sz="1200">
              <a:solidFill>
                <a:srgbClr val="3A3A3A"/>
              </a:solidFill>
              <a:highlight>
                <a:srgbClr val="FFFFFF"/>
              </a:highlight>
              <a:latin typeface="Open Sans"/>
              <a:ea typeface="Open Sans"/>
              <a:cs typeface="Open Sans"/>
              <a:sym typeface="Open Sans"/>
            </a:endParaRPr>
          </a:p>
          <a:p>
            <a:pPr indent="0" lvl="0" marL="0" rtl="0" algn="l">
              <a:lnSpc>
                <a:spcPct val="115000"/>
              </a:lnSpc>
              <a:spcBef>
                <a:spcPts val="1800"/>
              </a:spcBef>
              <a:spcAft>
                <a:spcPts val="0"/>
              </a:spcAft>
              <a:buNone/>
            </a:pPr>
            <a:r>
              <a:rPr lang="en" sz="1200">
                <a:solidFill>
                  <a:srgbClr val="3A3A3A"/>
                </a:solidFill>
                <a:highlight>
                  <a:srgbClr val="FFFFFF"/>
                </a:highlight>
                <a:latin typeface="Open Sans"/>
                <a:ea typeface="Open Sans"/>
                <a:cs typeface="Open Sans"/>
                <a:sym typeface="Open Sans"/>
              </a:rPr>
              <a:t>Once the model is clean and the database platform has been selected, proceed to the physical model, adding indexes, surrogate keys, constraints, historical tables and audit columns. These items support and optimize data queries, processing, and maintenance. Continue to avoid redundancy as much as possible.</a:t>
            </a:r>
            <a:endParaRPr sz="1200">
              <a:solidFill>
                <a:srgbClr val="3A3A3A"/>
              </a:solidFill>
              <a:highlight>
                <a:srgbClr val="FFFFFF"/>
              </a:highlight>
              <a:latin typeface="Open Sans"/>
              <a:ea typeface="Open Sans"/>
              <a:cs typeface="Open Sans"/>
              <a:sym typeface="Open Sans"/>
            </a:endParaRPr>
          </a:p>
          <a:p>
            <a:pPr indent="0" lvl="0" marL="0" rtl="0" algn="l">
              <a:lnSpc>
                <a:spcPct val="115000"/>
              </a:lnSpc>
              <a:spcBef>
                <a:spcPts val="1800"/>
              </a:spcBef>
              <a:spcAft>
                <a:spcPts val="0"/>
              </a:spcAft>
              <a:buNone/>
            </a:pPr>
            <a:r>
              <a:rPr lang="en" sz="1200">
                <a:solidFill>
                  <a:srgbClr val="3A3A3A"/>
                </a:solidFill>
                <a:highlight>
                  <a:srgbClr val="FFFFFF"/>
                </a:highlight>
                <a:latin typeface="Open Sans"/>
                <a:ea typeface="Open Sans"/>
                <a:cs typeface="Open Sans"/>
                <a:sym typeface="Open Sans"/>
              </a:rPr>
              <a:t>After your base data model is solid, reviewed and tested, use it.</a:t>
            </a:r>
            <a:endParaRPr sz="1200">
              <a:solidFill>
                <a:srgbClr val="3A3A3A"/>
              </a:solidFill>
              <a:highlight>
                <a:srgbClr val="FFFFFF"/>
              </a:highlight>
              <a:latin typeface="Open Sans"/>
              <a:ea typeface="Open Sans"/>
              <a:cs typeface="Open Sans"/>
              <a:sym typeface="Open Sans"/>
            </a:endParaRPr>
          </a:p>
          <a:p>
            <a:pPr indent="-304800" lvl="0" marL="876300" rtl="0" algn="l">
              <a:lnSpc>
                <a:spcPct val="115000"/>
              </a:lnSpc>
              <a:spcBef>
                <a:spcPts val="1800"/>
              </a:spcBef>
              <a:spcAft>
                <a:spcPts val="0"/>
              </a:spcAft>
              <a:buClr>
                <a:srgbClr val="3A3A3A"/>
              </a:buClr>
              <a:buSzPts val="1200"/>
              <a:buFont typeface="Open Sans"/>
              <a:buChar char="●"/>
            </a:pPr>
            <a:r>
              <a:rPr lang="en" sz="1200">
                <a:solidFill>
                  <a:srgbClr val="3A3A3A"/>
                </a:solidFill>
                <a:highlight>
                  <a:srgbClr val="FFFFFF"/>
                </a:highlight>
                <a:latin typeface="Open Sans"/>
                <a:ea typeface="Open Sans"/>
                <a:cs typeface="Open Sans"/>
                <a:sym typeface="Open Sans"/>
              </a:rPr>
              <a:t>If the model is complex enough that it is difficult for developers to write joins, do the joins for them: write views that pre-join the harder parts of the model. Help them with their embedded and generated SQL</a:t>
            </a:r>
            <a:endParaRPr sz="1200">
              <a:solidFill>
                <a:srgbClr val="3A3A3A"/>
              </a:solidFill>
              <a:highlight>
                <a:srgbClr val="FFFFFF"/>
              </a:highlight>
              <a:latin typeface="Open Sans"/>
              <a:ea typeface="Open Sans"/>
              <a:cs typeface="Open Sans"/>
              <a:sym typeface="Open Sans"/>
            </a:endParaRPr>
          </a:p>
          <a:p>
            <a:pPr indent="-304800" lvl="0" marL="876300" rtl="0" algn="l">
              <a:lnSpc>
                <a:spcPct val="115000"/>
              </a:lnSpc>
              <a:spcBef>
                <a:spcPts val="0"/>
              </a:spcBef>
              <a:spcAft>
                <a:spcPts val="0"/>
              </a:spcAft>
              <a:buClr>
                <a:srgbClr val="3A3A3A"/>
              </a:buClr>
              <a:buSzPts val="1200"/>
              <a:buFont typeface="Open Sans"/>
              <a:buChar char="●"/>
            </a:pPr>
            <a:r>
              <a:rPr lang="en" sz="1200">
                <a:solidFill>
                  <a:srgbClr val="3A3A3A"/>
                </a:solidFill>
                <a:highlight>
                  <a:srgbClr val="FFFFFF"/>
                </a:highlight>
                <a:latin typeface="Open Sans"/>
                <a:ea typeface="Open Sans"/>
                <a:cs typeface="Open Sans"/>
                <a:sym typeface="Open Sans"/>
              </a:rPr>
              <a:t>If the model is too slow for performance requirements, and other options have been exhausted (optimizing hardware, memory, database configuration, statistics, SQL tuning, etc.) THEN consider denormalization. The best denormalization options are those where the database automatically keeps the duplicates in sync for you, in real time, or periodic refreshes if real-time is not required. Oracle’s materialized views with mv logs and refresh on commit are a good example of auto-managed denormalizations. </a:t>
            </a:r>
            <a:r>
              <a:rPr b="1" lang="en" sz="1200">
                <a:solidFill>
                  <a:srgbClr val="3A3A3A"/>
                </a:solidFill>
                <a:highlight>
                  <a:srgbClr val="FFFFFF"/>
                </a:highlight>
                <a:latin typeface="Open Sans"/>
                <a:ea typeface="Open Sans"/>
                <a:cs typeface="Open Sans"/>
                <a:sym typeface="Open Sans"/>
              </a:rPr>
              <a:t>If you are going to duplicate data to improve performance, ensure that robust mechanisms are used to keep the duplicates immediately or eventually up-to-date.</a:t>
            </a:r>
            <a:endParaRPr b="1" sz="1200">
              <a:solidFill>
                <a:srgbClr val="3A3A3A"/>
              </a:solidFill>
              <a:highlight>
                <a:srgbClr val="FFFFFF"/>
              </a:highlight>
              <a:latin typeface="Open Sans"/>
              <a:ea typeface="Open Sans"/>
              <a:cs typeface="Open Sans"/>
              <a:sym typeface="Open Sans"/>
            </a:endParaRPr>
          </a:p>
          <a:p>
            <a:pPr indent="0" lvl="0" marL="0" rtl="0" algn="l">
              <a:spcBef>
                <a:spcPts val="180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69746263cf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269746263cf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3A3A3A"/>
                </a:solidFill>
                <a:highlight>
                  <a:srgbClr val="FFFFFF"/>
                </a:highlight>
                <a:latin typeface="Open Sans"/>
                <a:ea typeface="Open Sans"/>
                <a:cs typeface="Open Sans"/>
                <a:sym typeface="Open Sans"/>
              </a:rPr>
              <a:t>A large part of modeling well is wrapped up in the first principle above, Know Your Data. Therefore:</a:t>
            </a:r>
            <a:endParaRPr sz="1200">
              <a:solidFill>
                <a:srgbClr val="3A3A3A"/>
              </a:solidFill>
              <a:highlight>
                <a:srgbClr val="FFFFFF"/>
              </a:highlight>
              <a:latin typeface="Open Sans"/>
              <a:ea typeface="Open Sans"/>
              <a:cs typeface="Open Sans"/>
              <a:sym typeface="Open Sans"/>
            </a:endParaRPr>
          </a:p>
          <a:p>
            <a:pPr indent="0" lvl="0" marL="0" rtl="0" algn="l">
              <a:lnSpc>
                <a:spcPct val="115000"/>
              </a:lnSpc>
              <a:spcBef>
                <a:spcPts val="1800"/>
              </a:spcBef>
              <a:spcAft>
                <a:spcPts val="0"/>
              </a:spcAft>
              <a:buNone/>
            </a:pPr>
            <a:r>
              <a:rPr lang="en" sz="1200">
                <a:solidFill>
                  <a:srgbClr val="3A3A3A"/>
                </a:solidFill>
                <a:highlight>
                  <a:srgbClr val="FFFFFF"/>
                </a:highlight>
                <a:latin typeface="Open Sans"/>
                <a:ea typeface="Open Sans"/>
                <a:cs typeface="Open Sans"/>
                <a:sym typeface="Open Sans"/>
              </a:rPr>
              <a:t>Ask lots of the right questions to ensure that the business and data requirements are complete, and your model meets the needs of the system.</a:t>
            </a:r>
            <a:endParaRPr sz="1200">
              <a:solidFill>
                <a:srgbClr val="3A3A3A"/>
              </a:solidFill>
              <a:highlight>
                <a:srgbClr val="FFFFFF"/>
              </a:highlight>
              <a:latin typeface="Open Sans"/>
              <a:ea typeface="Open Sans"/>
              <a:cs typeface="Open Sans"/>
              <a:sym typeface="Open Sans"/>
            </a:endParaRPr>
          </a:p>
          <a:p>
            <a:pPr indent="0" lvl="0" marL="0" rtl="0" algn="l">
              <a:lnSpc>
                <a:spcPct val="115000"/>
              </a:lnSpc>
              <a:spcBef>
                <a:spcPts val="1800"/>
              </a:spcBef>
              <a:spcAft>
                <a:spcPts val="0"/>
              </a:spcAft>
              <a:buNone/>
            </a:pPr>
            <a:r>
              <a:rPr lang="en" sz="1200">
                <a:solidFill>
                  <a:srgbClr val="3A3A3A"/>
                </a:solidFill>
                <a:highlight>
                  <a:srgbClr val="FFFFFF"/>
                </a:highlight>
                <a:latin typeface="Open Sans"/>
                <a:ea typeface="Open Sans"/>
                <a:cs typeface="Open Sans"/>
                <a:sym typeface="Open Sans"/>
              </a:rPr>
              <a:t>Capture and document all the entities, attributes, relationships, business rules and “tribal knowledge” mentioned in conversations, meetings, whiteboards, chats, emails and documents.</a:t>
            </a:r>
            <a:endParaRPr sz="1200">
              <a:solidFill>
                <a:srgbClr val="3A3A3A"/>
              </a:solidFill>
              <a:highlight>
                <a:srgbClr val="FFFFFF"/>
              </a:highlight>
              <a:latin typeface="Open Sans"/>
              <a:ea typeface="Open Sans"/>
              <a:cs typeface="Open Sans"/>
              <a:sym typeface="Open Sans"/>
            </a:endParaRPr>
          </a:p>
          <a:p>
            <a:pPr indent="-304800" lvl="0" marL="457200" rtl="0" algn="l">
              <a:lnSpc>
                <a:spcPct val="115000"/>
              </a:lnSpc>
              <a:spcBef>
                <a:spcPts val="1800"/>
              </a:spcBef>
              <a:spcAft>
                <a:spcPts val="0"/>
              </a:spcAft>
              <a:buClr>
                <a:srgbClr val="3A3A3A"/>
              </a:buClr>
              <a:buSzPts val="1200"/>
              <a:buFont typeface="Open Sans"/>
              <a:buChar char="●"/>
            </a:pPr>
            <a:r>
              <a:rPr lang="en" sz="1200">
                <a:solidFill>
                  <a:srgbClr val="3A3A3A"/>
                </a:solidFill>
                <a:highlight>
                  <a:srgbClr val="FFFFFF"/>
                </a:highlight>
                <a:latin typeface="Open Sans"/>
                <a:ea typeface="Open Sans"/>
                <a:cs typeface="Open Sans"/>
                <a:sym typeface="Open Sans"/>
              </a:rPr>
              <a:t>Collaboration spaces like OneNote, OneDrive, Teams and ADO can be used to store this documentation. However, with key players hiring on and leaving all the time, the documents will likely get stale quickly and fall into disrepair. The only place the documentation stands a slight chance of staying updated is in the object comments that are kept with the table, view, and column in the database. So ensure that every table, view and column has a full, well-written comment that is injected into the database with the COMMENT ON {table}.{column} IS ”; syntax.</a:t>
            </a:r>
            <a:endParaRPr sz="1200">
              <a:solidFill>
                <a:srgbClr val="3A3A3A"/>
              </a:solidFill>
              <a:highlight>
                <a:srgbClr val="FFFFFF"/>
              </a:highlight>
              <a:latin typeface="Open Sans"/>
              <a:ea typeface="Open Sans"/>
              <a:cs typeface="Open Sans"/>
              <a:sym typeface="Open Sans"/>
            </a:endParaRPr>
          </a:p>
          <a:p>
            <a:pPr indent="0" lvl="0" marL="0" rtl="0" algn="l">
              <a:spcBef>
                <a:spcPts val="180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69746263cf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269746263cf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800"/>
              </a:spcAft>
              <a:buNone/>
            </a:pPr>
            <a:r>
              <a:rPr lang="en"/>
              <a:t>I’ve struggled with the name of this one over the years: Duplication is Evil, Duplication is a Disease, etc.. Duplication should be avoided at all costs, until you are forced to.</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69746263cf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69746263cf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3A3A3A"/>
                </a:solidFill>
                <a:latin typeface="Open Sans"/>
                <a:ea typeface="Open Sans"/>
                <a:cs typeface="Open Sans"/>
                <a:sym typeface="Open Sans"/>
              </a:rPr>
              <a:t>Duplication curses you to unending headaches… unless you have very robust self-healing, self-reporting, automated mechanisms to keep the various copies in sync with the master record.</a:t>
            </a:r>
            <a:endParaRPr sz="1200">
              <a:solidFill>
                <a:srgbClr val="3A3A3A"/>
              </a:solidFill>
              <a:latin typeface="Open Sans"/>
              <a:ea typeface="Open Sans"/>
              <a:cs typeface="Open Sans"/>
              <a:sym typeface="Open Sans"/>
            </a:endParaRPr>
          </a:p>
          <a:p>
            <a:pPr indent="0" lvl="0" marL="0" rtl="0" algn="l">
              <a:spcBef>
                <a:spcPts val="0"/>
              </a:spcBef>
              <a:spcAft>
                <a:spcPts val="0"/>
              </a:spcAft>
              <a:buNone/>
            </a:pPr>
            <a:r>
              <a:t/>
            </a:r>
            <a:endParaRPr sz="1200">
              <a:solidFill>
                <a:srgbClr val="3A3A3A"/>
              </a:solidFill>
              <a:latin typeface="Open Sans"/>
              <a:ea typeface="Open Sans"/>
              <a:cs typeface="Open Sans"/>
              <a:sym typeface="Open Sans"/>
            </a:endParaRPr>
          </a:p>
          <a:p>
            <a:pPr indent="0" lvl="0" marL="0" rtl="0" algn="l">
              <a:spcBef>
                <a:spcPts val="0"/>
              </a:spcBef>
              <a:spcAft>
                <a:spcPts val="0"/>
              </a:spcAft>
              <a:buNone/>
            </a:pPr>
            <a:r>
              <a:rPr lang="en" sz="1200">
                <a:solidFill>
                  <a:srgbClr val="3A3A3A"/>
                </a:solidFill>
                <a:latin typeface="Open Sans"/>
                <a:ea typeface="Open Sans"/>
                <a:cs typeface="Open Sans"/>
                <a:sym typeface="Open Sans"/>
              </a:rPr>
              <a:t>Each unique fact should not be found more than once in the database. </a:t>
            </a:r>
            <a:r>
              <a:rPr lang="en" sz="1200">
                <a:solidFill>
                  <a:srgbClr val="3A3A3A"/>
                </a:solidFill>
                <a:latin typeface="Open Sans"/>
                <a:ea typeface="Open Sans"/>
                <a:cs typeface="Open Sans"/>
                <a:sym typeface="Open Sans"/>
              </a:rPr>
              <a:t>Hunt and Thomas, the famed duo who wrote The Pragmatic Programmer, tell us </a:t>
            </a:r>
            <a:r>
              <a:rPr i="1" lang="en" sz="1200">
                <a:solidFill>
                  <a:srgbClr val="3A3A3A"/>
                </a:solidFill>
                <a:latin typeface="Open Sans"/>
                <a:ea typeface="Open Sans"/>
                <a:cs typeface="Open Sans"/>
                <a:sym typeface="Open Sans"/>
              </a:rPr>
              <a:t>“Every piece of knowledge must have a single, unambiguous, authoritative representation within a system.”</a:t>
            </a:r>
            <a:r>
              <a:rPr lang="en" sz="1200">
                <a:solidFill>
                  <a:srgbClr val="3A3A3A"/>
                </a:solidFill>
                <a:latin typeface="Open Sans"/>
                <a:ea typeface="Open Sans"/>
                <a:cs typeface="Open Sans"/>
                <a:sym typeface="Open Sans"/>
              </a:rPr>
              <a:t> So even the venerable “DRY” principle of software engineering supports this principle of avoiding duplication. If you wouldn’t repeat an algorithm five times in a block of code, don’t repeat things in the database either.</a:t>
            </a:r>
            <a:endParaRPr sz="1200">
              <a:solidFill>
                <a:srgbClr val="3A3A3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1200">
              <a:solidFill>
                <a:srgbClr val="3A3A3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1200">
                <a:solidFill>
                  <a:srgbClr val="3A3A3A"/>
                </a:solidFill>
                <a:latin typeface="Open Sans"/>
                <a:ea typeface="Open Sans"/>
                <a:cs typeface="Open Sans"/>
                <a:sym typeface="Open Sans"/>
              </a:rPr>
              <a:t>As I write this at home, there are three digital and analog clocks within view.</a:t>
            </a:r>
            <a:endParaRPr sz="1200">
              <a:solidFill>
                <a:srgbClr val="3A3A3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1200">
                <a:solidFill>
                  <a:srgbClr val="3A3A3A"/>
                </a:solidFill>
                <a:latin typeface="Open Sans"/>
                <a:ea typeface="Open Sans"/>
                <a:cs typeface="Open Sans"/>
                <a:sym typeface="Open Sans"/>
              </a:rPr>
              <a:t>Every one of them is showing me a different time! Immediately I distrust all of them and have to check my phone, which talks to a more trusted network-connected master system. In essence the clocks in my home have become unreliable decorations, almost useless approximations of the truth.</a:t>
            </a:r>
            <a:endParaRPr sz="1200">
              <a:solidFill>
                <a:srgbClr val="3A3A3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1200">
                <a:solidFill>
                  <a:srgbClr val="3A3A3A"/>
                </a:solidFill>
                <a:latin typeface="Open Sans"/>
                <a:ea typeface="Open Sans"/>
                <a:cs typeface="Open Sans"/>
                <a:sym typeface="Open Sans"/>
              </a:rPr>
              <a:t>When business users encounter inconsistency in the data you manage for them, the same thing happens. If not caught in time, account and business-ending decisions can be made. Goodwill and trust are then lost in you and your data. This trust is hard to regain.</a:t>
            </a:r>
            <a:endParaRPr sz="1200">
              <a:solidFill>
                <a:srgbClr val="3A3A3A"/>
              </a:solidFill>
              <a:latin typeface="Open Sans"/>
              <a:ea typeface="Open Sans"/>
              <a:cs typeface="Open Sans"/>
              <a:sym typeface="Open Sans"/>
            </a:endParaRPr>
          </a:p>
          <a:p>
            <a:pPr indent="0" lvl="0" marL="0" rtl="0" algn="l">
              <a:spcBef>
                <a:spcPts val="0"/>
              </a:spcBef>
              <a:spcAft>
                <a:spcPts val="0"/>
              </a:spcAft>
              <a:buNone/>
            </a:pPr>
            <a:r>
              <a:t/>
            </a:r>
            <a:endParaRPr sz="1200">
              <a:solidFill>
                <a:srgbClr val="3A3A3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1200">
                <a:solidFill>
                  <a:srgbClr val="3A3A3A"/>
                </a:solidFill>
                <a:latin typeface="Open Sans"/>
                <a:ea typeface="Open Sans"/>
                <a:cs typeface="Open Sans"/>
                <a:sym typeface="Open Sans"/>
              </a:rPr>
              <a:t>The primary enemy of consistency and accuracy is duplication.</a:t>
            </a:r>
            <a:endParaRPr sz="1200">
              <a:solidFill>
                <a:srgbClr val="3A3A3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1200">
                <a:solidFill>
                  <a:srgbClr val="3A3A3A"/>
                </a:solidFill>
                <a:latin typeface="Open Sans"/>
                <a:ea typeface="Open Sans"/>
                <a:cs typeface="Open Sans"/>
                <a:sym typeface="Open Sans"/>
              </a:rPr>
              <a:t>Duplicating a piece of data increases the points of failure. By failure I mean the very real possibility of data getting created, updated or removed in one place, but not in another. This likelihood increases as time passes, systems accumulate layers, and tribal memory is lost.</a:t>
            </a:r>
            <a:endParaRPr sz="1200">
              <a:solidFill>
                <a:srgbClr val="3A3A3A"/>
              </a:solidFill>
              <a:latin typeface="Open Sans"/>
              <a:ea typeface="Open Sans"/>
              <a:cs typeface="Open Sans"/>
              <a:sym typeface="Open Sans"/>
            </a:endParaRPr>
          </a:p>
          <a:p>
            <a:pPr indent="0" lvl="0" marL="0" rtl="0" algn="l">
              <a:spcBef>
                <a:spcPts val="0"/>
              </a:spcBef>
              <a:spcAft>
                <a:spcPts val="0"/>
              </a:spcAft>
              <a:buNone/>
            </a:pPr>
            <a:r>
              <a:rPr lang="en" sz="1200">
                <a:solidFill>
                  <a:srgbClr val="3A3A3A"/>
                </a:solidFill>
                <a:latin typeface="Open Sans"/>
                <a:ea typeface="Open Sans"/>
                <a:cs typeface="Open Sans"/>
                <a:sym typeface="Open Sans"/>
              </a:rPr>
              <a:t>This topic deserves its own white paper. We could discuss scores of examples of well-meaning duplication that ended badly, examples I’ve witnessed in the last 25 years, and that was on fairly clean and well-designed systems!</a:t>
            </a:r>
            <a:endParaRPr sz="1200">
              <a:solidFill>
                <a:srgbClr val="3A3A3A"/>
              </a:solidFill>
              <a:latin typeface="Open Sans"/>
              <a:ea typeface="Open Sans"/>
              <a:cs typeface="Open Sans"/>
              <a:sym typeface="Open Sans"/>
            </a:endParaRPr>
          </a:p>
          <a:p>
            <a:pPr indent="0" lvl="0" marL="0" rtl="0" algn="l">
              <a:spcBef>
                <a:spcPts val="0"/>
              </a:spcBef>
              <a:spcAft>
                <a:spcPts val="0"/>
              </a:spcAft>
              <a:buNone/>
            </a:pPr>
            <a:r>
              <a:t/>
            </a:r>
            <a:endParaRPr sz="1200">
              <a:solidFill>
                <a:srgbClr val="3A3A3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1200">
                <a:solidFill>
                  <a:srgbClr val="3A3A3A"/>
                </a:solidFill>
                <a:latin typeface="Open Sans"/>
                <a:ea typeface="Open Sans"/>
                <a:cs typeface="Open Sans"/>
                <a:sym typeface="Open Sans"/>
              </a:rPr>
              <a:t>Avoid duplicating entities and attributes at all costs…until you are forced to duplicate. If you must duplicate, do it well and ensure the copies are kept in synch with the master.</a:t>
            </a:r>
            <a:endParaRPr sz="1200">
              <a:solidFill>
                <a:srgbClr val="3A3A3A"/>
              </a:solidFill>
              <a:latin typeface="Open Sans"/>
              <a:ea typeface="Open Sans"/>
              <a:cs typeface="Open Sans"/>
              <a:sym typeface="Open Sans"/>
            </a:endParaRPr>
          </a:p>
          <a:p>
            <a:pPr indent="0" lvl="0" marL="0" rtl="0" algn="l">
              <a:spcBef>
                <a:spcPts val="0"/>
              </a:spcBef>
              <a:spcAft>
                <a:spcPts val="0"/>
              </a:spcAft>
              <a:buNone/>
            </a:pPr>
            <a:r>
              <a:t/>
            </a:r>
            <a:endParaRPr sz="1200">
              <a:solidFill>
                <a:srgbClr val="3A3A3A"/>
              </a:solidFill>
              <a:latin typeface="Open Sans"/>
              <a:ea typeface="Open Sans"/>
              <a:cs typeface="Open Sans"/>
              <a:sym typeface="Open San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69746263cf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69746263cf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800"/>
              </a:spcAft>
              <a:buNone/>
            </a:pPr>
            <a:r>
              <a:rPr lang="en"/>
              <a:t>The fourth principle is make sure to take your time to Name Things Well: tables, columns, views, stored procedures, parameters, variables, tablespaces, etc.</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69746263cf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269746263cf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3A3A3A"/>
                </a:solidFill>
                <a:latin typeface="Open Sans"/>
                <a:ea typeface="Open Sans"/>
                <a:cs typeface="Open Sans"/>
                <a:sym typeface="Open Sans"/>
              </a:rPr>
              <a:t>Whenever I’ve spent time agonizing over the name of a entity or an attribute, I end up questioning the value of the time spent. How can something as trivial as naming something take so much time?</a:t>
            </a:r>
            <a:endParaRPr sz="1200">
              <a:solidFill>
                <a:srgbClr val="3A3A3A"/>
              </a:solidFill>
              <a:latin typeface="Open Sans"/>
              <a:ea typeface="Open Sans"/>
              <a:cs typeface="Open Sans"/>
              <a:sym typeface="Open Sans"/>
            </a:endParaRPr>
          </a:p>
          <a:p>
            <a:pPr indent="0" lvl="0" marL="0" rtl="0" algn="l">
              <a:lnSpc>
                <a:spcPct val="115000"/>
              </a:lnSpc>
              <a:spcBef>
                <a:spcPts val="1800"/>
              </a:spcBef>
              <a:spcAft>
                <a:spcPts val="0"/>
              </a:spcAft>
              <a:buClr>
                <a:schemeClr val="dk1"/>
              </a:buClr>
              <a:buSzPts val="1100"/>
              <a:buFont typeface="Arial"/>
              <a:buNone/>
            </a:pPr>
            <a:r>
              <a:rPr lang="en" sz="1200">
                <a:solidFill>
                  <a:srgbClr val="3A3A3A"/>
                </a:solidFill>
                <a:latin typeface="Open Sans"/>
                <a:ea typeface="Open Sans"/>
                <a:cs typeface="Open Sans"/>
                <a:sym typeface="Open Sans"/>
              </a:rPr>
              <a:t>A well known quote from the late VP of Netscape, Phil Karlton, warns us “</a:t>
            </a:r>
            <a:r>
              <a:rPr i="1" lang="en" sz="1200">
                <a:solidFill>
                  <a:srgbClr val="3A3A3A"/>
                </a:solidFill>
                <a:latin typeface="Open Sans"/>
                <a:ea typeface="Open Sans"/>
                <a:cs typeface="Open Sans"/>
                <a:sym typeface="Open Sans"/>
              </a:rPr>
              <a:t>There are only two hard things in Computer Science: cache invalidation and naming things.”</a:t>
            </a:r>
            <a:r>
              <a:rPr lang="en" sz="1200">
                <a:solidFill>
                  <a:srgbClr val="3A3A3A"/>
                </a:solidFill>
                <a:latin typeface="Open Sans"/>
                <a:ea typeface="Open Sans"/>
                <a:cs typeface="Open Sans"/>
                <a:sym typeface="Open Sans"/>
              </a:rPr>
              <a:t> In the thick of it, giving something a good name seems trivial, but it is not.</a:t>
            </a:r>
            <a:endParaRPr sz="1200">
              <a:solidFill>
                <a:srgbClr val="3A3A3A"/>
              </a:solidFill>
              <a:latin typeface="Open Sans"/>
              <a:ea typeface="Open Sans"/>
              <a:cs typeface="Open Sans"/>
              <a:sym typeface="Open Sans"/>
            </a:endParaRPr>
          </a:p>
          <a:p>
            <a:pPr indent="0" lvl="0" marL="0" rtl="0" algn="l">
              <a:lnSpc>
                <a:spcPct val="115000"/>
              </a:lnSpc>
              <a:spcBef>
                <a:spcPts val="1800"/>
              </a:spcBef>
              <a:spcAft>
                <a:spcPts val="0"/>
              </a:spcAft>
              <a:buClr>
                <a:schemeClr val="dk1"/>
              </a:buClr>
              <a:buSzPts val="1100"/>
              <a:buFont typeface="Arial"/>
              <a:buNone/>
            </a:pPr>
            <a:r>
              <a:rPr lang="en" sz="1200">
                <a:solidFill>
                  <a:srgbClr val="3A3A3A"/>
                </a:solidFill>
                <a:latin typeface="Open Sans"/>
                <a:ea typeface="Open Sans"/>
                <a:cs typeface="Open Sans"/>
                <a:sym typeface="Open Sans"/>
              </a:rPr>
              <a:t>Another famous quote by Donald Knuth helps explain why good names matter: </a:t>
            </a:r>
            <a:r>
              <a:rPr i="1" lang="en" sz="1200">
                <a:solidFill>
                  <a:srgbClr val="3A3A3A"/>
                </a:solidFill>
                <a:latin typeface="Open Sans"/>
                <a:ea typeface="Open Sans"/>
                <a:cs typeface="Open Sans"/>
                <a:sym typeface="Open Sans"/>
              </a:rPr>
              <a:t>“Programs are meant to be read by humans and only incidentally for computers to execute.”</a:t>
            </a:r>
            <a:endParaRPr i="1" sz="1200">
              <a:solidFill>
                <a:srgbClr val="3A3A3A"/>
              </a:solidFill>
              <a:latin typeface="Open Sans"/>
              <a:ea typeface="Open Sans"/>
              <a:cs typeface="Open Sans"/>
              <a:sym typeface="Open Sans"/>
            </a:endParaRPr>
          </a:p>
          <a:p>
            <a:pPr indent="0" lvl="0" marL="0" rtl="0" algn="l">
              <a:lnSpc>
                <a:spcPct val="115000"/>
              </a:lnSpc>
              <a:spcBef>
                <a:spcPts val="1800"/>
              </a:spcBef>
              <a:spcAft>
                <a:spcPts val="0"/>
              </a:spcAft>
              <a:buClr>
                <a:schemeClr val="dk1"/>
              </a:buClr>
              <a:buSzPts val="1100"/>
              <a:buFont typeface="Arial"/>
              <a:buNone/>
            </a:pPr>
            <a:r>
              <a:rPr lang="en" sz="1200">
                <a:solidFill>
                  <a:srgbClr val="3A3A3A"/>
                </a:solidFill>
                <a:latin typeface="Open Sans"/>
                <a:ea typeface="Open Sans"/>
                <a:cs typeface="Open Sans"/>
                <a:sym typeface="Open Sans"/>
              </a:rPr>
              <a:t>A well-named object pays for itself many times over. A poor name might be unreadable, misleading, opaque, confusing, incomplete or even the opposite of what it actually contains. Once a database has a few handful of these, it starts to feel like you’re living in a shabby neighborhood with absentee landlords. Every time you try to explain the model to someone, you have to punctuate your explanation with caveats, warnings and apologies.</a:t>
            </a:r>
            <a:endParaRPr sz="1200">
              <a:solidFill>
                <a:srgbClr val="3A3A3A"/>
              </a:solidFill>
              <a:latin typeface="Open Sans"/>
              <a:ea typeface="Open Sans"/>
              <a:cs typeface="Open Sans"/>
              <a:sym typeface="Open Sans"/>
            </a:endParaRPr>
          </a:p>
          <a:p>
            <a:pPr indent="0" lvl="0" marL="0" rtl="0" algn="l">
              <a:lnSpc>
                <a:spcPct val="115000"/>
              </a:lnSpc>
              <a:spcBef>
                <a:spcPts val="1800"/>
              </a:spcBef>
              <a:spcAft>
                <a:spcPts val="0"/>
              </a:spcAft>
              <a:buClr>
                <a:schemeClr val="dk1"/>
              </a:buClr>
              <a:buSzPts val="1100"/>
              <a:buFont typeface="Arial"/>
              <a:buNone/>
            </a:pPr>
            <a:r>
              <a:rPr lang="en" sz="1200">
                <a:solidFill>
                  <a:srgbClr val="3A3A3A"/>
                </a:solidFill>
                <a:latin typeface="Open Sans"/>
                <a:ea typeface="Open Sans"/>
                <a:cs typeface="Open Sans"/>
                <a:sym typeface="Open Sans"/>
              </a:rPr>
              <a:t>It IS worth it to name your tables and columns well, to accurately represent what they contain.</a:t>
            </a:r>
            <a:br>
              <a:rPr lang="en" sz="1200">
                <a:solidFill>
                  <a:srgbClr val="3A3A3A"/>
                </a:solidFill>
                <a:latin typeface="Open Sans"/>
                <a:ea typeface="Open Sans"/>
                <a:cs typeface="Open Sans"/>
                <a:sym typeface="Open Sans"/>
              </a:rPr>
            </a:br>
            <a:r>
              <a:rPr lang="en" sz="1200">
                <a:solidFill>
                  <a:srgbClr val="3A3A3A"/>
                </a:solidFill>
                <a:latin typeface="Open Sans"/>
                <a:ea typeface="Open Sans"/>
                <a:cs typeface="Open Sans"/>
                <a:sym typeface="Open Sans"/>
              </a:rPr>
              <a:t>Good naming is more an art form, than a science. It requires creativity, practicality, an understanding of your database’s limitations, and a good handle on the English language.</a:t>
            </a:r>
            <a:endParaRPr sz="1200">
              <a:solidFill>
                <a:srgbClr val="3A3A3A"/>
              </a:solidFill>
              <a:latin typeface="Open Sans"/>
              <a:ea typeface="Open Sans"/>
              <a:cs typeface="Open Sans"/>
              <a:sym typeface="Open Sans"/>
            </a:endParaRPr>
          </a:p>
          <a:p>
            <a:pPr indent="0" lvl="0" marL="0" rtl="0" algn="l">
              <a:lnSpc>
                <a:spcPct val="115000"/>
              </a:lnSpc>
              <a:spcBef>
                <a:spcPts val="1800"/>
              </a:spcBef>
              <a:spcAft>
                <a:spcPts val="1800"/>
              </a:spcAft>
              <a:buClr>
                <a:schemeClr val="dk1"/>
              </a:buClr>
              <a:buSzPts val="1100"/>
              <a:buFont typeface="Arial"/>
              <a:buNone/>
            </a:pPr>
            <a:r>
              <a:rPr lang="en" sz="1200">
                <a:solidFill>
                  <a:srgbClr val="3A3A3A"/>
                </a:solidFill>
                <a:latin typeface="Open Sans"/>
                <a:ea typeface="Open Sans"/>
                <a:cs typeface="Open Sans"/>
                <a:sym typeface="Open Sans"/>
              </a:rPr>
              <a:t>I’d like to share a little tip that has helped me: </a:t>
            </a:r>
            <a:r>
              <a:rPr b="1" lang="en" sz="1200">
                <a:solidFill>
                  <a:srgbClr val="3A3A3A"/>
                </a:solidFill>
                <a:latin typeface="Open Sans"/>
                <a:ea typeface="Open Sans"/>
                <a:cs typeface="Open Sans"/>
                <a:sym typeface="Open Sans"/>
              </a:rPr>
              <a:t>Read the table/column comments out loud to yourself</a:t>
            </a:r>
            <a:r>
              <a:rPr lang="en" sz="1200">
                <a:solidFill>
                  <a:srgbClr val="3A3A3A"/>
                </a:solidFill>
                <a:latin typeface="Open Sans"/>
                <a:ea typeface="Open Sans"/>
                <a:cs typeface="Open Sans"/>
                <a:sym typeface="Open Sans"/>
              </a:rPr>
              <a:t>. Obviously if there is no documentation for the object you are naming, that needs to be obtained first. Once the item has been fully understood and documented, then a good name organically materializes. About once a year I’ve had to rename a column which I named poorly during the initial design. Literally every time this has happened, I found the better name hiding in the column comments. If I had simply paid better attention to the very documentation I had gathered, it would have been named right the first time around.</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69746263cf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269746263cf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800"/>
              </a:spcAft>
              <a:buNone/>
            </a:pPr>
            <a:r>
              <a:rPr lang="en"/>
              <a:t>The last principle is to strive for simplicity, which is a landmark of true expertise and elegance.</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269746263cf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269746263cf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200">
                <a:solidFill>
                  <a:srgbClr val="3A3A3A"/>
                </a:solidFill>
                <a:latin typeface="Open Sans"/>
                <a:ea typeface="Open Sans"/>
                <a:cs typeface="Open Sans"/>
                <a:sym typeface="Open Sans"/>
              </a:rPr>
              <a:t>(Read </a:t>
            </a:r>
            <a:r>
              <a:rPr b="1" lang="en" sz="1200">
                <a:solidFill>
                  <a:srgbClr val="3A3A3A"/>
                </a:solidFill>
                <a:latin typeface="Open Sans"/>
                <a:ea typeface="Open Sans"/>
                <a:cs typeface="Open Sans"/>
                <a:sym typeface="Open Sans"/>
              </a:rPr>
              <a:t>the</a:t>
            </a:r>
            <a:r>
              <a:rPr b="1" lang="en" sz="1200">
                <a:solidFill>
                  <a:srgbClr val="3A3A3A"/>
                </a:solidFill>
                <a:latin typeface="Open Sans"/>
                <a:ea typeface="Open Sans"/>
                <a:cs typeface="Open Sans"/>
                <a:sym typeface="Open Sans"/>
              </a:rPr>
              <a:t> quotes…)</a:t>
            </a:r>
            <a:endParaRPr b="1" sz="1200">
              <a:solidFill>
                <a:srgbClr val="3A3A3A"/>
              </a:solidFill>
              <a:latin typeface="Open Sans"/>
              <a:ea typeface="Open Sans"/>
              <a:cs typeface="Open Sans"/>
              <a:sym typeface="Open Sans"/>
            </a:endParaRPr>
          </a:p>
          <a:p>
            <a:pPr indent="0" lvl="0" marL="0" rtl="0" algn="l">
              <a:lnSpc>
                <a:spcPct val="115000"/>
              </a:lnSpc>
              <a:spcBef>
                <a:spcPts val="1800"/>
              </a:spcBef>
              <a:spcAft>
                <a:spcPts val="0"/>
              </a:spcAft>
              <a:buClr>
                <a:schemeClr val="dk1"/>
              </a:buClr>
              <a:buSzPts val="1100"/>
              <a:buFont typeface="Arial"/>
              <a:buNone/>
            </a:pPr>
            <a:r>
              <a:rPr b="1" lang="en" sz="1200">
                <a:solidFill>
                  <a:srgbClr val="3A3A3A"/>
                </a:solidFill>
                <a:latin typeface="Open Sans"/>
                <a:ea typeface="Open Sans"/>
                <a:cs typeface="Open Sans"/>
                <a:sym typeface="Open Sans"/>
              </a:rPr>
              <a:t>A data model diagram and the content it depicts should be fairly easy to grasp, even by non-technical people</a:t>
            </a:r>
            <a:r>
              <a:rPr lang="en" sz="1200">
                <a:solidFill>
                  <a:srgbClr val="3A3A3A"/>
                </a:solidFill>
                <a:latin typeface="Open Sans"/>
                <a:ea typeface="Open Sans"/>
                <a:cs typeface="Open Sans"/>
                <a:sym typeface="Open Sans"/>
              </a:rPr>
              <a:t>. If you are having a hard time understanding the model, much less explaining it, or writing queries against it, the design is not done yet. Difficulty or complexity usually signifies the requirements were insufficient, the model was over-engineered, or there are modeling mistakes. With enough experience, you’ll keep refining a model until it just “feels right.” See the principle of modeling cleanly above. When a model is not clean, it looks and feels bloated, complex, cluttered. Viewing the model in a diagram is an enormous help because it can quickly show you where foreign keys or unique constraints were missed, where columns should have been NOT NULL, where circular relationships are found, etc.</a:t>
            </a:r>
            <a:endParaRPr sz="1200">
              <a:solidFill>
                <a:srgbClr val="3A3A3A"/>
              </a:solidFill>
              <a:latin typeface="Open Sans"/>
              <a:ea typeface="Open Sans"/>
              <a:cs typeface="Open Sans"/>
              <a:sym typeface="Open Sans"/>
            </a:endParaRPr>
          </a:p>
          <a:p>
            <a:pPr indent="0" lvl="0" marL="0" rtl="0" algn="l">
              <a:lnSpc>
                <a:spcPct val="115000"/>
              </a:lnSpc>
              <a:spcBef>
                <a:spcPts val="1800"/>
              </a:spcBef>
              <a:spcAft>
                <a:spcPts val="0"/>
              </a:spcAft>
              <a:buClr>
                <a:schemeClr val="dk1"/>
              </a:buClr>
              <a:buSzPts val="1100"/>
              <a:buFont typeface="Arial"/>
              <a:buNone/>
            </a:pPr>
            <a:r>
              <a:rPr lang="en" sz="1200">
                <a:solidFill>
                  <a:srgbClr val="3A3A3A"/>
                </a:solidFill>
                <a:latin typeface="Open Sans"/>
                <a:ea typeface="Open Sans"/>
                <a:cs typeface="Open Sans"/>
                <a:sym typeface="Open Sans"/>
              </a:rPr>
              <a:t>Revisit and refine the model until it is simple. Over time I have found that this state is not reached until </a:t>
            </a:r>
            <a:r>
              <a:rPr b="1" lang="en" sz="1200">
                <a:solidFill>
                  <a:srgbClr val="3A3A3A"/>
                </a:solidFill>
                <a:latin typeface="Open Sans"/>
                <a:ea typeface="Open Sans"/>
                <a:cs typeface="Open Sans"/>
                <a:sym typeface="Open Sans"/>
              </a:rPr>
              <a:t>at least the fifth iteration</a:t>
            </a:r>
            <a:r>
              <a:rPr lang="en" sz="1200">
                <a:solidFill>
                  <a:srgbClr val="3A3A3A"/>
                </a:solidFill>
                <a:latin typeface="Open Sans"/>
                <a:ea typeface="Open Sans"/>
                <a:cs typeface="Open Sans"/>
                <a:sym typeface="Open Sans"/>
              </a:rPr>
              <a:t>. It takes time to do it right. If you have to invest some extra time and dollars, do it here; invest in the application’s foundation for short and long-term paybacks.</a:t>
            </a:r>
            <a:endParaRPr sz="1200">
              <a:solidFill>
                <a:srgbClr val="3A3A3A"/>
              </a:solidFill>
              <a:latin typeface="Open Sans"/>
              <a:ea typeface="Open Sans"/>
              <a:cs typeface="Open Sans"/>
              <a:sym typeface="Open Sans"/>
            </a:endParaRPr>
          </a:p>
          <a:p>
            <a:pPr indent="0" lvl="0" marL="0" rtl="0" algn="l">
              <a:spcBef>
                <a:spcPts val="180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697462636e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2697462636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3A3A3A"/>
                </a:solidFill>
                <a:highlight>
                  <a:srgbClr val="FFFFFF"/>
                </a:highlight>
                <a:latin typeface="Open Sans"/>
                <a:ea typeface="Open Sans"/>
                <a:cs typeface="Open Sans"/>
                <a:sym typeface="Open Sans"/>
              </a:rPr>
              <a:t>These additional principles have served me well over the last two decades of data architecture and design for large and small companies</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269746263c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269746263c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200">
                <a:solidFill>
                  <a:srgbClr val="3A3A3A"/>
                </a:solidFill>
                <a:highlight>
                  <a:srgbClr val="FFFFFF"/>
                </a:highlight>
                <a:latin typeface="Open Sans"/>
                <a:ea typeface="Open Sans"/>
                <a:cs typeface="Open Sans"/>
                <a:sym typeface="Open Sans"/>
              </a:rPr>
              <a:t>Protect Your Data</a:t>
            </a:r>
            <a:br>
              <a:rPr b="1" lang="en" sz="1200">
                <a:solidFill>
                  <a:srgbClr val="3A3A3A"/>
                </a:solidFill>
                <a:highlight>
                  <a:srgbClr val="FFFFFF"/>
                </a:highlight>
                <a:latin typeface="Open Sans"/>
                <a:ea typeface="Open Sans"/>
                <a:cs typeface="Open Sans"/>
                <a:sym typeface="Open Sans"/>
              </a:rPr>
            </a:br>
            <a:r>
              <a:rPr lang="en" sz="1200">
                <a:solidFill>
                  <a:srgbClr val="3A3A3A"/>
                </a:solidFill>
                <a:highlight>
                  <a:srgbClr val="FFFFFF"/>
                </a:highlight>
                <a:latin typeface="Open Sans"/>
                <a:ea typeface="Open Sans"/>
                <a:cs typeface="Open Sans"/>
                <a:sym typeface="Open Sans"/>
              </a:rPr>
              <a:t>One of the primary reasons that databases exist is to protect the integrity and accuracy of critical data.</a:t>
            </a:r>
            <a:br>
              <a:rPr lang="en" sz="1200">
                <a:solidFill>
                  <a:srgbClr val="3A3A3A"/>
                </a:solidFill>
                <a:highlight>
                  <a:srgbClr val="FFFFFF"/>
                </a:highlight>
                <a:latin typeface="Open Sans"/>
                <a:ea typeface="Open Sans"/>
                <a:cs typeface="Open Sans"/>
                <a:sym typeface="Open Sans"/>
              </a:rPr>
            </a:br>
            <a:r>
              <a:rPr lang="en" sz="1200">
                <a:solidFill>
                  <a:srgbClr val="3A3A3A"/>
                </a:solidFill>
                <a:highlight>
                  <a:srgbClr val="FFFFFF"/>
                </a:highlight>
                <a:latin typeface="Open Sans"/>
                <a:ea typeface="Open Sans"/>
                <a:cs typeface="Open Sans"/>
                <a:sym typeface="Open Sans"/>
              </a:rPr>
              <a:t>Ignoring integrity constraints is like building a supercar without dashboard, steering or brakes, leaving you with just the engine and a pretty shell. It’ll go, but be hard to steer, brake and protect the passenger.</a:t>
            </a:r>
            <a:endParaRPr sz="1200">
              <a:solidFill>
                <a:srgbClr val="3A3A3A"/>
              </a:solidFill>
              <a:highlight>
                <a:srgbClr val="FFFFFF"/>
              </a:highlight>
              <a:latin typeface="Open Sans"/>
              <a:ea typeface="Open Sans"/>
              <a:cs typeface="Open Sans"/>
              <a:sym typeface="Open Sans"/>
            </a:endParaRPr>
          </a:p>
          <a:p>
            <a:pPr indent="-304800" lvl="0" marL="876300" rtl="0" algn="l">
              <a:lnSpc>
                <a:spcPct val="115000"/>
              </a:lnSpc>
              <a:spcBef>
                <a:spcPts val="1800"/>
              </a:spcBef>
              <a:spcAft>
                <a:spcPts val="0"/>
              </a:spcAft>
              <a:buClr>
                <a:srgbClr val="3A3A3A"/>
              </a:buClr>
              <a:buSzPts val="1200"/>
              <a:buFont typeface="Open Sans"/>
              <a:buChar char="●"/>
            </a:pPr>
            <a:r>
              <a:rPr lang="en" sz="1200">
                <a:solidFill>
                  <a:srgbClr val="3A3A3A"/>
                </a:solidFill>
                <a:highlight>
                  <a:srgbClr val="FFFFFF"/>
                </a:highlight>
                <a:latin typeface="Open Sans"/>
                <a:ea typeface="Open Sans"/>
                <a:cs typeface="Open Sans"/>
                <a:sym typeface="Open Sans"/>
              </a:rPr>
              <a:t>Use foreign key constraints, ensuring only valid values are allowed in a column.</a:t>
            </a:r>
            <a:endParaRPr sz="1200">
              <a:solidFill>
                <a:srgbClr val="3A3A3A"/>
              </a:solidFill>
              <a:highlight>
                <a:srgbClr val="FFFFFF"/>
              </a:highlight>
              <a:latin typeface="Open Sans"/>
              <a:ea typeface="Open Sans"/>
              <a:cs typeface="Open Sans"/>
              <a:sym typeface="Open Sans"/>
            </a:endParaRPr>
          </a:p>
          <a:p>
            <a:pPr indent="-304800" lvl="0" marL="876300" rtl="0" algn="l">
              <a:lnSpc>
                <a:spcPct val="115000"/>
              </a:lnSpc>
              <a:spcBef>
                <a:spcPts val="0"/>
              </a:spcBef>
              <a:spcAft>
                <a:spcPts val="0"/>
              </a:spcAft>
              <a:buClr>
                <a:srgbClr val="3A3A3A"/>
              </a:buClr>
              <a:buSzPts val="1200"/>
              <a:buFont typeface="Open Sans"/>
              <a:buChar char="●"/>
            </a:pPr>
            <a:r>
              <a:rPr lang="en" sz="1200">
                <a:solidFill>
                  <a:srgbClr val="3A3A3A"/>
                </a:solidFill>
                <a:highlight>
                  <a:srgbClr val="FFFFFF"/>
                </a:highlight>
                <a:latin typeface="Open Sans"/>
                <a:ea typeface="Open Sans"/>
                <a:cs typeface="Open Sans"/>
                <a:sym typeface="Open Sans"/>
              </a:rPr>
              <a:t>Use primary key constraints for the surrogate keys, and unique constraints on the natural keys.</a:t>
            </a:r>
            <a:endParaRPr sz="1200">
              <a:solidFill>
                <a:srgbClr val="3A3A3A"/>
              </a:solidFill>
              <a:highlight>
                <a:srgbClr val="FFFFFF"/>
              </a:highlight>
              <a:latin typeface="Open Sans"/>
              <a:ea typeface="Open Sans"/>
              <a:cs typeface="Open Sans"/>
              <a:sym typeface="Open Sans"/>
            </a:endParaRPr>
          </a:p>
          <a:p>
            <a:pPr indent="-304800" lvl="0" marL="876300" rtl="0" algn="l">
              <a:lnSpc>
                <a:spcPct val="115000"/>
              </a:lnSpc>
              <a:spcBef>
                <a:spcPts val="0"/>
              </a:spcBef>
              <a:spcAft>
                <a:spcPts val="0"/>
              </a:spcAft>
              <a:buClr>
                <a:srgbClr val="3A3A3A"/>
              </a:buClr>
              <a:buSzPts val="1200"/>
              <a:buFont typeface="Open Sans"/>
              <a:buChar char="●"/>
            </a:pPr>
            <a:r>
              <a:rPr lang="en" sz="1200">
                <a:solidFill>
                  <a:srgbClr val="3A3A3A"/>
                </a:solidFill>
                <a:highlight>
                  <a:srgbClr val="FFFFFF"/>
                </a:highlight>
                <a:latin typeface="Open Sans"/>
                <a:ea typeface="Open Sans"/>
                <a:cs typeface="Open Sans"/>
                <a:sym typeface="Open Sans"/>
              </a:rPr>
              <a:t>Use check constraints, default values, and NOT NULL constraints.</a:t>
            </a:r>
            <a:endParaRPr sz="1200">
              <a:solidFill>
                <a:srgbClr val="3A3A3A"/>
              </a:solidFill>
              <a:highlight>
                <a:srgbClr val="FFFFFF"/>
              </a:highlight>
              <a:latin typeface="Open Sans"/>
              <a:ea typeface="Open Sans"/>
              <a:cs typeface="Open Sans"/>
              <a:sym typeface="Open Sans"/>
            </a:endParaRPr>
          </a:p>
          <a:p>
            <a:pPr indent="-304800" lvl="0" marL="876300" rtl="0" algn="l">
              <a:lnSpc>
                <a:spcPct val="115000"/>
              </a:lnSpc>
              <a:spcBef>
                <a:spcPts val="0"/>
              </a:spcBef>
              <a:spcAft>
                <a:spcPts val="0"/>
              </a:spcAft>
              <a:buClr>
                <a:srgbClr val="3A3A3A"/>
              </a:buClr>
              <a:buSzPts val="1200"/>
              <a:buFont typeface="Open Sans"/>
              <a:buChar char="●"/>
            </a:pPr>
            <a:r>
              <a:rPr lang="en" sz="1200">
                <a:solidFill>
                  <a:srgbClr val="3A3A3A"/>
                </a:solidFill>
                <a:highlight>
                  <a:srgbClr val="FFFFFF"/>
                </a:highlight>
                <a:latin typeface="Open Sans"/>
                <a:ea typeface="Open Sans"/>
                <a:cs typeface="Open Sans"/>
                <a:sym typeface="Open Sans"/>
              </a:rPr>
              <a:t>Define the columns with the right data type and constrain the maximum length (if applicable).</a:t>
            </a:r>
            <a:endParaRPr sz="1200">
              <a:solidFill>
                <a:srgbClr val="3A3A3A"/>
              </a:solidFill>
              <a:highlight>
                <a:srgbClr val="FFFFFF"/>
              </a:highlight>
              <a:latin typeface="Open Sans"/>
              <a:ea typeface="Open Sans"/>
              <a:cs typeface="Open Sans"/>
              <a:sym typeface="Open Sans"/>
            </a:endParaRPr>
          </a:p>
          <a:p>
            <a:pPr indent="-304800" lvl="0" marL="876300" rtl="0" algn="l">
              <a:lnSpc>
                <a:spcPct val="115000"/>
              </a:lnSpc>
              <a:spcBef>
                <a:spcPts val="0"/>
              </a:spcBef>
              <a:spcAft>
                <a:spcPts val="0"/>
              </a:spcAft>
              <a:buClr>
                <a:srgbClr val="3A3A3A"/>
              </a:buClr>
              <a:buSzPts val="1200"/>
              <a:buFont typeface="Open Sans"/>
              <a:buChar char="●"/>
            </a:pPr>
            <a:r>
              <a:rPr lang="en" sz="1200">
                <a:solidFill>
                  <a:srgbClr val="3A3A3A"/>
                </a:solidFill>
                <a:highlight>
                  <a:srgbClr val="FFFFFF"/>
                </a:highlight>
                <a:latin typeface="Open Sans"/>
                <a:ea typeface="Open Sans"/>
                <a:cs typeface="Open Sans"/>
                <a:sym typeface="Open Sans"/>
              </a:rPr>
              <a:t>Secure the data (this could be a book unto itself, so I’ll just leave this here for further expansion).</a:t>
            </a:r>
            <a:endParaRPr sz="1200">
              <a:solidFill>
                <a:srgbClr val="3A3A3A"/>
              </a:solidFill>
              <a:highlight>
                <a:srgbClr val="FFFFFF"/>
              </a:highlight>
              <a:latin typeface="Open Sans"/>
              <a:ea typeface="Open Sans"/>
              <a:cs typeface="Open Sans"/>
              <a:sym typeface="Open Sans"/>
            </a:endParaRPr>
          </a:p>
          <a:p>
            <a:pPr indent="0" lvl="0" marL="0" rtl="0" algn="l">
              <a:lnSpc>
                <a:spcPct val="115000"/>
              </a:lnSpc>
              <a:spcBef>
                <a:spcPts val="1800"/>
              </a:spcBef>
              <a:spcAft>
                <a:spcPts val="0"/>
              </a:spcAft>
              <a:buNone/>
            </a:pPr>
            <a:r>
              <a:rPr b="1" lang="en" sz="1200">
                <a:solidFill>
                  <a:srgbClr val="3A3A3A"/>
                </a:solidFill>
                <a:highlight>
                  <a:srgbClr val="FFFFFF"/>
                </a:highlight>
                <a:latin typeface="Open Sans"/>
                <a:ea typeface="Open Sans"/>
                <a:cs typeface="Open Sans"/>
                <a:sym typeface="Open Sans"/>
              </a:rPr>
              <a:t>Unleash Your Database</a:t>
            </a:r>
            <a:br>
              <a:rPr b="1" lang="en" sz="1200">
                <a:solidFill>
                  <a:srgbClr val="3A3A3A"/>
                </a:solidFill>
                <a:highlight>
                  <a:srgbClr val="FFFFFF"/>
                </a:highlight>
                <a:latin typeface="Open Sans"/>
                <a:ea typeface="Open Sans"/>
                <a:cs typeface="Open Sans"/>
                <a:sym typeface="Open Sans"/>
              </a:rPr>
            </a:br>
            <a:r>
              <a:rPr lang="en" sz="1200">
                <a:solidFill>
                  <a:srgbClr val="3A3A3A"/>
                </a:solidFill>
                <a:highlight>
                  <a:srgbClr val="FFFFFF"/>
                </a:highlight>
                <a:latin typeface="Open Sans"/>
                <a:ea typeface="Open Sans"/>
                <a:cs typeface="Open Sans"/>
                <a:sym typeface="Open Sans"/>
              </a:rPr>
              <a:t>Too many treat their database like a hole in the ground, only useful for dumping data. This is akin to purchasing a fine sports car, but never leaving 1st gear. Use the full capabilities of your database. Let your database do what it does best. There is no need for an application to write its own mechanisms to store, join, sort, cache, search, validate, or protect the data. This is the job of the database. It has been coded and optimized by hundreds of software engineers. There is no need to attempt to replicate their efforts on your own.</a:t>
            </a:r>
            <a:endParaRPr sz="1200">
              <a:solidFill>
                <a:srgbClr val="3A3A3A"/>
              </a:solidFill>
              <a:highlight>
                <a:srgbClr val="FFFFFF"/>
              </a:highlight>
              <a:latin typeface="Open Sans"/>
              <a:ea typeface="Open Sans"/>
              <a:cs typeface="Open Sans"/>
              <a:sym typeface="Open Sans"/>
            </a:endParaRPr>
          </a:p>
          <a:p>
            <a:pPr indent="0" lvl="0" marL="0" rtl="0" algn="l">
              <a:spcBef>
                <a:spcPts val="1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sz="1200">
                <a:solidFill>
                  <a:srgbClr val="3A3A3A"/>
                </a:solidFill>
                <a:highlight>
                  <a:srgbClr val="FFFFFF"/>
                </a:highlight>
                <a:latin typeface="Open Sans"/>
                <a:ea typeface="Open Sans"/>
                <a:cs typeface="Open Sans"/>
                <a:sym typeface="Open Sans"/>
              </a:rPr>
              <a:t>Of course, this is not carte blanche to use every new feature the database releases. Put new features through appropriate testing before adopting them.</a:t>
            </a:r>
            <a:endParaRPr sz="1200">
              <a:solidFill>
                <a:srgbClr val="3A3A3A"/>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sz="1200">
              <a:solidFill>
                <a:srgbClr val="3A3A3A"/>
              </a:solidFill>
              <a:highlight>
                <a:srgbClr val="FFFFFF"/>
              </a:highlight>
              <a:latin typeface="Open Sans"/>
              <a:ea typeface="Open Sans"/>
              <a:cs typeface="Open Sans"/>
              <a:sym typeface="Open Sans"/>
            </a:endParaRPr>
          </a:p>
          <a:p>
            <a:pPr indent="0" lvl="0" marL="0" rtl="0" algn="l">
              <a:spcBef>
                <a:spcPts val="0"/>
              </a:spcBef>
              <a:spcAft>
                <a:spcPts val="0"/>
              </a:spcAft>
              <a:buNone/>
            </a:pPr>
            <a:r>
              <a:rPr b="1" lang="en" sz="1200">
                <a:solidFill>
                  <a:srgbClr val="3A3A3A"/>
                </a:solidFill>
                <a:highlight>
                  <a:srgbClr val="FFFFFF"/>
                </a:highlight>
                <a:latin typeface="Open Sans"/>
                <a:ea typeface="Open Sans"/>
                <a:cs typeface="Open Sans"/>
                <a:sym typeface="Open Sans"/>
              </a:rPr>
              <a:t>Design to End Goals from Day One</a:t>
            </a:r>
            <a:endParaRPr b="1" sz="1200">
              <a:solidFill>
                <a:srgbClr val="3A3A3A"/>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en" sz="1200">
                <a:solidFill>
                  <a:srgbClr val="3A3A3A"/>
                </a:solidFill>
                <a:highlight>
                  <a:srgbClr val="FFFFFF"/>
                </a:highlight>
                <a:latin typeface="Open Sans"/>
                <a:ea typeface="Open Sans"/>
                <a:cs typeface="Open Sans"/>
                <a:sym typeface="Open Sans"/>
              </a:rPr>
              <a:t>Determine the security, performance, functionality, flexibility and data quality goals of your system before beginning. These things cannot be stapled onto the data model right before release. They must be the driving forces behind your design sessions from day one. Automated, round-trip, and agile development tools and processes are making late-stage changes easier, but it will still cost less to design properly the first time around.</a:t>
            </a:r>
            <a:endParaRPr sz="1200">
              <a:solidFill>
                <a:srgbClr val="3A3A3A"/>
              </a:solidFill>
              <a:highlight>
                <a:srgbClr val="FFFFFF"/>
              </a:highlight>
              <a:latin typeface="Open Sans"/>
              <a:ea typeface="Open Sans"/>
              <a:cs typeface="Open Sans"/>
              <a:sym typeface="Open San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697462636e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2697462636e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Wherever I go, I </a:t>
            </a:r>
            <a:r>
              <a:rPr lang="en"/>
              <a:t>publish</a:t>
            </a:r>
            <a:r>
              <a:rPr lang="en"/>
              <a:t> a set of documents that includes the guiding principles we’ve covered today, the Data Modeling 101 course, a database object naming guide, a data design guide, a database engineering guide, and a database tuning guide.</a:t>
            </a:r>
            <a:endParaRPr/>
          </a:p>
          <a:p>
            <a:pPr indent="0" lvl="0" marL="0" rtl="0" algn="l">
              <a:spcBef>
                <a:spcPts val="0"/>
              </a:spcBef>
              <a:spcAft>
                <a:spcPts val="0"/>
              </a:spcAft>
              <a:buNone/>
            </a:pPr>
            <a:r>
              <a:rPr lang="en"/>
              <a:t>These are big documents with lots of detail.</a:t>
            </a:r>
            <a:endParaRPr/>
          </a:p>
          <a:p>
            <a:pPr indent="0" lvl="0" marL="0" rtl="0" algn="l">
              <a:spcBef>
                <a:spcPts val="0"/>
              </a:spcBef>
              <a:spcAft>
                <a:spcPts val="0"/>
              </a:spcAft>
              <a:buNone/>
            </a:pPr>
            <a:r>
              <a:rPr lang="en"/>
              <a:t>I have found this scares engineers off. Frankly doing relational modeling well is not that hard, and so it serves nobody to present those large documents first. Instead I give my engineers some training, and one-on-one consultations. Then I leave them on their own to design data structures for their microservices. I give them a one page checklist that they can use during and after data design, to ensure their designs will pass review. There is a hyperlink within each point in the checklist that takes them to the larger training docs if they want additional insight and nuances.</a:t>
            </a:r>
            <a:endParaRPr/>
          </a:p>
          <a:p>
            <a:pPr indent="0" lvl="0" marL="0" rtl="0" algn="l">
              <a:spcBef>
                <a:spcPts val="0"/>
              </a:spcBef>
              <a:spcAft>
                <a:spcPts val="0"/>
              </a:spcAft>
              <a:buNone/>
            </a:pPr>
            <a:r>
              <a:rPr lang="en"/>
              <a:t>I’ve found that after about 3 to 6 months, my engineers are producing models every bit as good as I would have.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checklist is composed of a short section of standards, another short sections of recommendations, followed by an even shorter set of considerations, things to think about before calling the model “done.”</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269746263c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269746263c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This set of standards comes from a one-page doc that I use to summarize ALL the detailed docs on design, naming and physical modeling.</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A single page checklist is far easier on the eyes, psyche and morale of developers than a 93 page treatise on modeling.</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In the actual checklist, each item is a hyperlink, where the new employee, or a freshman engineer, can click the link to be taken to the section in the larger instructional docs, where they can learn all the details and nuances of that checklist item.</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269eb52dfee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269eb52dfe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latin typeface="Calibri"/>
                <a:ea typeface="Calibri"/>
                <a:cs typeface="Calibri"/>
                <a:sym typeface="Calibri"/>
              </a:rPr>
              <a:t>This set of recommendations comes from page two of that same one-page doc mentioned earlier.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69eb52dfee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269eb52dfee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2697462636e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2697462636e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1" name="Google Shape;11;p2"/>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2" name="Google Shape;12;p2"/>
          <p:cNvSpPr txBox="1"/>
          <p:nvPr>
            <p:ph type="ctrTitle"/>
          </p:nvPr>
        </p:nvSpPr>
        <p:spPr>
          <a:xfrm>
            <a:off x="3044700" y="1444255"/>
            <a:ext cx="3054600" cy="15372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Google Shape;13;p2"/>
          <p:cNvSpPr txBox="1"/>
          <p:nvPr>
            <p:ph idx="1" type="subTitle"/>
          </p:nvPr>
        </p:nvSpPr>
        <p:spPr>
          <a:xfrm>
            <a:off x="3044700" y="3116580"/>
            <a:ext cx="3054600" cy="701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7" name="Google Shape;17;p3"/>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8" name="Google Shape;18;p3"/>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4"/>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Google Shape;27;p5"/>
          <p:cNvSpPr txBox="1"/>
          <p:nvPr>
            <p:ph idx="1" type="body"/>
          </p:nvPr>
        </p:nvSpPr>
        <p:spPr>
          <a:xfrm>
            <a:off x="3117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Google Shape;35;p7"/>
          <p:cNvSpPr txBox="1"/>
          <p:nvPr>
            <p:ph idx="1" type="body"/>
          </p:nvPr>
        </p:nvSpPr>
        <p:spPr>
          <a:xfrm>
            <a:off x="311700" y="1399400"/>
            <a:ext cx="2808000" cy="2784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txBox="1"/>
          <p:nvPr>
            <p:ph type="title"/>
          </p:nvPr>
        </p:nvSpPr>
        <p:spPr>
          <a:xfrm>
            <a:off x="490250" y="450150"/>
            <a:ext cx="5878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Google Shape;44;p9"/>
          <p:cNvSpPr txBox="1"/>
          <p:nvPr>
            <p:ph type="title"/>
          </p:nvPr>
        </p:nvSpPr>
        <p:spPr>
          <a:xfrm>
            <a:off x="265500" y="929275"/>
            <a:ext cx="4045200" cy="1786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Google Shape;45;p9"/>
          <p:cNvSpPr txBox="1"/>
          <p:nvPr>
            <p:ph idx="1" type="subTitle"/>
          </p:nvPr>
        </p:nvSpPr>
        <p:spPr>
          <a:xfrm>
            <a:off x="265500" y="2769001"/>
            <a:ext cx="4045200" cy="1574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9500" y="42189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p:nvPr>
            <p:ph idx="1" type="body"/>
          </p:nvPr>
        </p:nvSpPr>
        <p:spPr>
          <a:xfrm>
            <a:off x="311700" y="316200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ux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Google Shape;7;p1"/>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mailto:bill.coulam@dbsherpa.com" TargetMode="External"/><Relationship Id="rId4" Type="http://schemas.openxmlformats.org/officeDocument/2006/relationships/hyperlink" Target="https://www.linkedin.com/in/billcoula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vertabelo.com/blog/database-modeling-course-problem-set-1-identifying-entities/" TargetMode="External"/><Relationship Id="rId4" Type="http://schemas.openxmlformats.org/officeDocument/2006/relationships/hyperlink" Target="https://vertabelo.com/blog/database-modeling-course-problem-set-2-identifying-entities-and-attributes/" TargetMode="External"/><Relationship Id="rId5"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vertabelo.com/blog/technical-articles/n-ary-relationship-types" TargetMode="Externa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vertabelo.com/blog/inheritance-in-a-relational-databas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agiledata.org/essays/keys.htm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20.jpg"/><Relationship Id="rId4" Type="http://schemas.openxmlformats.org/officeDocument/2006/relationships/image" Target="../media/image1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9.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1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2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1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 name="Shape 61"/>
        <p:cNvGrpSpPr/>
        <p:nvPr/>
      </p:nvGrpSpPr>
      <p:grpSpPr>
        <a:xfrm>
          <a:off x="0" y="0"/>
          <a:ext cx="0" cy="0"/>
          <a:chOff x="0" y="0"/>
          <a:chExt cx="0" cy="0"/>
        </a:xfrm>
      </p:grpSpPr>
      <p:sp>
        <p:nvSpPr>
          <p:cNvPr id="62" name="Google Shape;62;p13"/>
          <p:cNvSpPr txBox="1"/>
          <p:nvPr>
            <p:ph type="ctrTitle"/>
          </p:nvPr>
        </p:nvSpPr>
        <p:spPr>
          <a:xfrm>
            <a:off x="3044700" y="1061725"/>
            <a:ext cx="3011100" cy="2949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5500">
                <a:solidFill>
                  <a:schemeClr val="lt1"/>
                </a:solidFill>
              </a:rPr>
              <a:t>Data Modeling for Beginners</a:t>
            </a:r>
            <a:endParaRPr sz="5500">
              <a:solidFill>
                <a:schemeClr val="lt1"/>
              </a:solidFill>
            </a:endParaRPr>
          </a:p>
        </p:txBody>
      </p:sp>
      <p:sp>
        <p:nvSpPr>
          <p:cNvPr id="63" name="Google Shape;63;p13"/>
          <p:cNvSpPr txBox="1"/>
          <p:nvPr>
            <p:ph idx="1" type="subTitle"/>
          </p:nvPr>
        </p:nvSpPr>
        <p:spPr>
          <a:xfrm>
            <a:off x="4645200" y="4690200"/>
            <a:ext cx="4498800" cy="4533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en" sz="1800">
                <a:solidFill>
                  <a:schemeClr val="lt2"/>
                </a:solidFill>
              </a:rPr>
              <a:t>UTOUG Training Days 2024</a:t>
            </a:r>
            <a:endParaRPr sz="1800">
              <a:solidFill>
                <a:schemeClr val="lt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Bill Coulam</a:t>
            </a:r>
            <a:endParaRPr/>
          </a:p>
        </p:txBody>
      </p:sp>
      <p:sp>
        <p:nvSpPr>
          <p:cNvPr id="69" name="Google Shape;69;p14"/>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355600" lvl="0" marL="457200" rtl="0" algn="l">
              <a:lnSpc>
                <a:spcPct val="120000"/>
              </a:lnSpc>
              <a:spcBef>
                <a:spcPts val="500"/>
              </a:spcBef>
              <a:spcAft>
                <a:spcPts val="0"/>
              </a:spcAft>
              <a:buSzPts val="2000"/>
              <a:buChar char="●"/>
            </a:pPr>
            <a:r>
              <a:rPr lang="en" sz="2000">
                <a:latin typeface="Arial"/>
                <a:ea typeface="Arial"/>
                <a:cs typeface="Arial"/>
                <a:sym typeface="Arial"/>
              </a:rPr>
              <a:t>Consultant and employee from coast to coast for over 25 yrs</a:t>
            </a:r>
            <a:endParaRPr sz="2000">
              <a:latin typeface="Arial"/>
              <a:ea typeface="Arial"/>
              <a:cs typeface="Arial"/>
              <a:sym typeface="Arial"/>
            </a:endParaRPr>
          </a:p>
          <a:p>
            <a:pPr indent="-342900" lvl="1" marL="914400" rtl="0" algn="l">
              <a:lnSpc>
                <a:spcPct val="120000"/>
              </a:lnSpc>
              <a:spcBef>
                <a:spcPts val="0"/>
              </a:spcBef>
              <a:spcAft>
                <a:spcPts val="0"/>
              </a:spcAft>
              <a:buSzPts val="1800"/>
              <a:buChar char="○"/>
            </a:pPr>
            <a:r>
              <a:rPr lang="en" sz="1800">
                <a:latin typeface="Arial"/>
                <a:ea typeface="Arial"/>
                <a:cs typeface="Arial"/>
                <a:sym typeface="Arial"/>
              </a:rPr>
              <a:t>Telecom, energy, fitness, property insurance, healthcare, hedge fund, for-profit, non-profit, startups to Fortune 50</a:t>
            </a:r>
            <a:endParaRPr sz="1800">
              <a:latin typeface="Arial"/>
              <a:ea typeface="Arial"/>
              <a:cs typeface="Arial"/>
              <a:sym typeface="Arial"/>
            </a:endParaRPr>
          </a:p>
          <a:p>
            <a:pPr indent="-342900" lvl="1" marL="914400" rtl="0" algn="l">
              <a:lnSpc>
                <a:spcPct val="120000"/>
              </a:lnSpc>
              <a:spcBef>
                <a:spcPts val="0"/>
              </a:spcBef>
              <a:spcAft>
                <a:spcPts val="0"/>
              </a:spcAft>
              <a:buSzPts val="1800"/>
              <a:buChar char="○"/>
            </a:pPr>
            <a:r>
              <a:rPr lang="en" sz="1800">
                <a:latin typeface="Arial"/>
                <a:ea typeface="Arial"/>
                <a:cs typeface="Arial"/>
                <a:sym typeface="Arial"/>
              </a:rPr>
              <a:t>Software engineer → data engineer, data modeler, data architect</a:t>
            </a:r>
            <a:endParaRPr sz="1800">
              <a:latin typeface="Arial"/>
              <a:ea typeface="Arial"/>
              <a:cs typeface="Arial"/>
              <a:sym typeface="Arial"/>
            </a:endParaRPr>
          </a:p>
          <a:p>
            <a:pPr indent="-342900" lvl="1" marL="914400" rtl="0" algn="l">
              <a:lnSpc>
                <a:spcPct val="120000"/>
              </a:lnSpc>
              <a:spcBef>
                <a:spcPts val="0"/>
              </a:spcBef>
              <a:spcAft>
                <a:spcPts val="0"/>
              </a:spcAft>
              <a:buSzPts val="1800"/>
              <a:buChar char="○"/>
            </a:pPr>
            <a:r>
              <a:rPr lang="en" sz="1800">
                <a:latin typeface="Arial"/>
                <a:ea typeface="Arial"/>
                <a:cs typeface="Arial"/>
                <a:sym typeface="Arial"/>
              </a:rPr>
              <a:t>Currently senior data architect at FM Global in Rhode island (largest commercial property insurer in the world)</a:t>
            </a:r>
            <a:endParaRPr sz="1200">
              <a:latin typeface="Arial"/>
              <a:ea typeface="Arial"/>
              <a:cs typeface="Arial"/>
              <a:sym typeface="Arial"/>
            </a:endParaRPr>
          </a:p>
          <a:p>
            <a:pPr indent="-342900" lvl="0" marL="457200" rtl="0" algn="l">
              <a:lnSpc>
                <a:spcPct val="120000"/>
              </a:lnSpc>
              <a:spcBef>
                <a:spcPts val="0"/>
              </a:spcBef>
              <a:spcAft>
                <a:spcPts val="0"/>
              </a:spcAft>
              <a:buSzPts val="1800"/>
              <a:buChar char="●"/>
            </a:pPr>
            <a:r>
              <a:rPr lang="en" sz="2000">
                <a:latin typeface="Arial"/>
                <a:ea typeface="Arial"/>
                <a:cs typeface="Arial"/>
                <a:sym typeface="Arial"/>
              </a:rPr>
              <a:t>Speaker at Oracle conferences and local seminars since 2001</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Advise, Model, Train, Analyze, Tune and Fix DB’s</a:t>
            </a:r>
            <a:endParaRPr/>
          </a:p>
        </p:txBody>
      </p:sp>
      <p:sp>
        <p:nvSpPr>
          <p:cNvPr id="75" name="Google Shape;75;p15"/>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 sz="7200">
                <a:solidFill>
                  <a:srgbClr val="1F6B5A"/>
                </a:solidFill>
                <a:latin typeface="Arial"/>
                <a:ea typeface="Arial"/>
                <a:cs typeface="Arial"/>
                <a:sym typeface="Arial"/>
              </a:rPr>
              <a:t>db</a:t>
            </a:r>
            <a:r>
              <a:rPr lang="en" sz="7200">
                <a:solidFill>
                  <a:srgbClr val="FFC000"/>
                </a:solidFill>
                <a:latin typeface="Arial"/>
                <a:ea typeface="Arial"/>
                <a:cs typeface="Arial"/>
                <a:sym typeface="Arial"/>
              </a:rPr>
              <a:t>sherpa</a:t>
            </a:r>
            <a:r>
              <a:rPr lang="en" sz="7200">
                <a:latin typeface="Arial"/>
                <a:ea typeface="Arial"/>
                <a:cs typeface="Arial"/>
                <a:sym typeface="Arial"/>
              </a:rPr>
              <a:t>.com</a:t>
            </a:r>
            <a:endParaRPr sz="7200">
              <a:latin typeface="Arial"/>
              <a:ea typeface="Arial"/>
              <a:cs typeface="Arial"/>
              <a:sym typeface="Arial"/>
            </a:endParaRPr>
          </a:p>
          <a:p>
            <a:pPr indent="0" lvl="0" marL="0" rtl="0" algn="ctr">
              <a:spcBef>
                <a:spcPts val="0"/>
              </a:spcBef>
              <a:spcAft>
                <a:spcPts val="0"/>
              </a:spcAft>
              <a:buNone/>
            </a:pPr>
            <a:r>
              <a:rPr lang="en" sz="2600" u="sng">
                <a:solidFill>
                  <a:schemeClr val="hlink"/>
                </a:solidFill>
                <a:hlinkClick r:id="rId3"/>
              </a:rPr>
              <a:t>bill.coulam@dbsherpa.com</a:t>
            </a:r>
            <a:endParaRPr sz="2600">
              <a:solidFill>
                <a:srgbClr val="1155CC"/>
              </a:solidFill>
            </a:endParaRPr>
          </a:p>
          <a:p>
            <a:pPr indent="0" lvl="0" marL="0" rtl="0" algn="ctr">
              <a:spcBef>
                <a:spcPts val="1200"/>
              </a:spcBef>
              <a:spcAft>
                <a:spcPts val="1200"/>
              </a:spcAft>
              <a:buClr>
                <a:schemeClr val="dk1"/>
              </a:buClr>
              <a:buSzPts val="1100"/>
              <a:buFont typeface="Arial"/>
              <a:buNone/>
            </a:pPr>
            <a:r>
              <a:rPr lang="en" sz="2600" u="sng">
                <a:solidFill>
                  <a:schemeClr val="accent5"/>
                </a:solidFill>
                <a:hlinkClick r:id="rId4">
                  <a:extLst>
                    <a:ext uri="{A12FA001-AC4F-418D-AE19-62706E023703}">
                      <ahyp:hlinkClr val="tx"/>
                    </a:ext>
                  </a:extLst>
                </a:hlinkClick>
              </a:rPr>
              <a:t>https://www.linkedin.com/in/billcoulam/</a:t>
            </a:r>
            <a:endParaRPr sz="2600">
              <a:solidFill>
                <a:srgbClr val="1155CC"/>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Agenda</a:t>
            </a:r>
            <a:endParaRPr/>
          </a:p>
        </p:txBody>
      </p:sp>
      <p:sp>
        <p:nvSpPr>
          <p:cNvPr id="81" name="Google Shape;81;p16"/>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393700" lvl="0" marL="457200" rtl="0" algn="l">
              <a:spcBef>
                <a:spcPts val="0"/>
              </a:spcBef>
              <a:spcAft>
                <a:spcPts val="0"/>
              </a:spcAft>
              <a:buSzPts val="2600"/>
              <a:buChar char="●"/>
            </a:pPr>
            <a:r>
              <a:rPr b="1" lang="en" sz="2600"/>
              <a:t>Data Modeling 101</a:t>
            </a:r>
            <a:endParaRPr b="1" sz="2600"/>
          </a:p>
          <a:p>
            <a:pPr indent="-393700" lvl="0" marL="457200" rtl="0" algn="l">
              <a:spcBef>
                <a:spcPts val="0"/>
              </a:spcBef>
              <a:spcAft>
                <a:spcPts val="0"/>
              </a:spcAft>
              <a:buSzPts val="2600"/>
              <a:buChar char="●"/>
            </a:pPr>
            <a:r>
              <a:rPr b="1" lang="en" sz="2600"/>
              <a:t>Let’s Practice!</a:t>
            </a:r>
            <a:endParaRPr b="1" sz="2600"/>
          </a:p>
          <a:p>
            <a:pPr indent="-393700" lvl="0" marL="457200" rtl="0" algn="l">
              <a:spcBef>
                <a:spcPts val="0"/>
              </a:spcBef>
              <a:spcAft>
                <a:spcPts val="0"/>
              </a:spcAft>
              <a:buSzPts val="2600"/>
              <a:buChar char="●"/>
            </a:pPr>
            <a:r>
              <a:rPr lang="en" sz="2600"/>
              <a:t>Guiding Principles</a:t>
            </a:r>
            <a:endParaRPr sz="2600"/>
          </a:p>
          <a:p>
            <a:pPr indent="-393700" lvl="0" marL="457200" rtl="0" algn="l">
              <a:spcBef>
                <a:spcPts val="0"/>
              </a:spcBef>
              <a:spcAft>
                <a:spcPts val="0"/>
              </a:spcAft>
              <a:buSzPts val="2600"/>
              <a:buChar char="●"/>
            </a:pPr>
            <a:r>
              <a:rPr lang="en" sz="2600"/>
              <a:t>Bonus Principles</a:t>
            </a:r>
            <a:endParaRPr sz="2600"/>
          </a:p>
          <a:p>
            <a:pPr indent="-393700" lvl="0" marL="457200" rtl="0" algn="l">
              <a:spcBef>
                <a:spcPts val="0"/>
              </a:spcBef>
              <a:spcAft>
                <a:spcPts val="0"/>
              </a:spcAft>
              <a:buSzPts val="2600"/>
              <a:buChar char="●"/>
            </a:pPr>
            <a:r>
              <a:rPr lang="en" sz="2600"/>
              <a:t>Data Design Checklist</a:t>
            </a:r>
            <a:endParaRPr sz="2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3C47D"/>
        </a:solidFill>
      </p:bgPr>
    </p:bg>
    <p:spTree>
      <p:nvGrpSpPr>
        <p:cNvPr id="85" name="Shape 85"/>
        <p:cNvGrpSpPr/>
        <p:nvPr/>
      </p:nvGrpSpPr>
      <p:grpSpPr>
        <a:xfrm>
          <a:off x="0" y="0"/>
          <a:ext cx="0" cy="0"/>
          <a:chOff x="0" y="0"/>
          <a:chExt cx="0" cy="0"/>
        </a:xfrm>
      </p:grpSpPr>
      <p:sp>
        <p:nvSpPr>
          <p:cNvPr id="86" name="Google Shape;86;p17"/>
          <p:cNvSpPr txBox="1"/>
          <p:nvPr>
            <p:ph type="title"/>
          </p:nvPr>
        </p:nvSpPr>
        <p:spPr>
          <a:xfrm>
            <a:off x="490250" y="450150"/>
            <a:ext cx="5878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Data Modeling 101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Data Modeling 101 - Relational Databases</a:t>
            </a:r>
            <a:endParaRPr/>
          </a:p>
        </p:txBody>
      </p:sp>
      <p:sp>
        <p:nvSpPr>
          <p:cNvPr id="92" name="Google Shape;92;p18"/>
          <p:cNvSpPr txBox="1"/>
          <p:nvPr>
            <p:ph idx="1" type="body"/>
          </p:nvPr>
        </p:nvSpPr>
        <p:spPr>
          <a:xfrm>
            <a:off x="311700" y="1225225"/>
            <a:ext cx="5500200" cy="36858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Relational DBs are behind 60 to 80% of corporate systems</a:t>
            </a:r>
            <a:endParaRPr/>
          </a:p>
          <a:p>
            <a:pPr indent="-342900" lvl="0" marL="457200" rtl="0" algn="l">
              <a:spcBef>
                <a:spcPts val="0"/>
              </a:spcBef>
              <a:spcAft>
                <a:spcPts val="0"/>
              </a:spcAft>
              <a:buSzPts val="1800"/>
              <a:buChar char="●"/>
            </a:pPr>
            <a:r>
              <a:rPr lang="en"/>
              <a:t>Relational data design involves “shredding” (or normalizing) the data into its atomic, indivisible pieces</a:t>
            </a:r>
            <a:endParaRPr/>
          </a:p>
          <a:p>
            <a:pPr indent="-342900" lvl="0" marL="457200" rtl="0" algn="l">
              <a:spcBef>
                <a:spcPts val="0"/>
              </a:spcBef>
              <a:spcAft>
                <a:spcPts val="0"/>
              </a:spcAft>
              <a:buSzPts val="1800"/>
              <a:buChar char="●"/>
            </a:pPr>
            <a:r>
              <a:rPr lang="en"/>
              <a:t>Enables joining and composing result sets at runtime to satisfy ad-hoc queries</a:t>
            </a:r>
            <a:endParaRPr/>
          </a:p>
          <a:p>
            <a:pPr indent="-342900" lvl="0" marL="457200" rtl="0" algn="l">
              <a:spcBef>
                <a:spcPts val="0"/>
              </a:spcBef>
              <a:spcAft>
                <a:spcPts val="0"/>
              </a:spcAft>
              <a:buSzPts val="1800"/>
              <a:buChar char="●"/>
            </a:pPr>
            <a:r>
              <a:rPr lang="en"/>
              <a:t>Makes high quality, complete and accurate data far more likely</a:t>
            </a:r>
            <a:endParaRPr/>
          </a:p>
          <a:p>
            <a:pPr indent="-342900" lvl="0" marL="457200" rtl="0" algn="l">
              <a:spcBef>
                <a:spcPts val="0"/>
              </a:spcBef>
              <a:spcAft>
                <a:spcPts val="0"/>
              </a:spcAft>
              <a:buSzPts val="1800"/>
              <a:buChar char="●"/>
            </a:pPr>
            <a:r>
              <a:rPr lang="en"/>
              <a:t>Constraints (and good design) protect data integrity</a:t>
            </a:r>
            <a:endParaRPr/>
          </a:p>
        </p:txBody>
      </p:sp>
      <p:pic>
        <p:nvPicPr>
          <p:cNvPr id="93" name="Google Shape;93;p18"/>
          <p:cNvPicPr preferRelativeResize="0"/>
          <p:nvPr/>
        </p:nvPicPr>
        <p:blipFill>
          <a:blip r:embed="rId3">
            <a:alphaModFix/>
          </a:blip>
          <a:stretch>
            <a:fillRect/>
          </a:stretch>
        </p:blipFill>
        <p:spPr>
          <a:xfrm>
            <a:off x="5606675" y="1791993"/>
            <a:ext cx="3537324" cy="2013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9"/>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Design Process</a:t>
            </a:r>
            <a:endParaRPr/>
          </a:p>
        </p:txBody>
      </p:sp>
      <p:sp>
        <p:nvSpPr>
          <p:cNvPr id="99" name="Google Shape;99;p19"/>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AutoNum type="arabicPeriod"/>
            </a:pPr>
            <a:r>
              <a:rPr lang="en" sz="2200"/>
              <a:t>Gather requirements and data knowledge</a:t>
            </a:r>
            <a:endParaRPr sz="2200"/>
          </a:p>
          <a:p>
            <a:pPr indent="-368300" lvl="0" marL="457200" rtl="0" algn="l">
              <a:spcBef>
                <a:spcPts val="0"/>
              </a:spcBef>
              <a:spcAft>
                <a:spcPts val="0"/>
              </a:spcAft>
              <a:buSzPts val="2200"/>
              <a:buAutoNum type="arabicPeriod"/>
            </a:pPr>
            <a:r>
              <a:rPr lang="en" sz="2200"/>
              <a:t>Identify entities</a:t>
            </a:r>
            <a:endParaRPr sz="2200"/>
          </a:p>
          <a:p>
            <a:pPr indent="-368300" lvl="0" marL="457200" rtl="0" algn="l">
              <a:spcBef>
                <a:spcPts val="0"/>
              </a:spcBef>
              <a:spcAft>
                <a:spcPts val="0"/>
              </a:spcAft>
              <a:buSzPts val="2200"/>
              <a:buAutoNum type="arabicPeriod"/>
            </a:pPr>
            <a:r>
              <a:rPr lang="en" sz="2200"/>
              <a:t>Identify attributes</a:t>
            </a:r>
            <a:endParaRPr sz="2200"/>
          </a:p>
          <a:p>
            <a:pPr indent="-368300" lvl="0" marL="457200" rtl="0" algn="l">
              <a:spcBef>
                <a:spcPts val="0"/>
              </a:spcBef>
              <a:spcAft>
                <a:spcPts val="0"/>
              </a:spcAft>
              <a:buSzPts val="2200"/>
              <a:buAutoNum type="arabicPeriod"/>
            </a:pPr>
            <a:r>
              <a:rPr lang="en" sz="2200"/>
              <a:t>Identify relationships</a:t>
            </a:r>
            <a:endParaRPr sz="2200"/>
          </a:p>
          <a:p>
            <a:pPr indent="-368300" lvl="0" marL="457200" rtl="0" algn="l">
              <a:spcBef>
                <a:spcPts val="0"/>
              </a:spcBef>
              <a:spcAft>
                <a:spcPts val="0"/>
              </a:spcAft>
              <a:buSzPts val="2200"/>
              <a:buAutoNum type="arabicPeriod"/>
            </a:pPr>
            <a:r>
              <a:rPr lang="en" sz="2200"/>
              <a:t>Identify cardinality and optionality</a:t>
            </a:r>
            <a:endParaRPr sz="2200"/>
          </a:p>
          <a:p>
            <a:pPr indent="-368300" lvl="0" marL="457200" rtl="0" algn="l">
              <a:spcBef>
                <a:spcPts val="0"/>
              </a:spcBef>
              <a:spcAft>
                <a:spcPts val="0"/>
              </a:spcAft>
              <a:buSzPts val="2200"/>
              <a:buAutoNum type="arabicPeriod"/>
            </a:pPr>
            <a:r>
              <a:rPr lang="en" sz="2200"/>
              <a:t>Identify keys, constraints and default values</a:t>
            </a:r>
            <a:endParaRPr sz="2200"/>
          </a:p>
          <a:p>
            <a:pPr indent="-368300" lvl="0" marL="457200" rtl="0" algn="l">
              <a:spcBef>
                <a:spcPts val="0"/>
              </a:spcBef>
              <a:spcAft>
                <a:spcPts val="0"/>
              </a:spcAft>
              <a:buSzPts val="2200"/>
              <a:buAutoNum type="arabicPeriod"/>
            </a:pPr>
            <a:r>
              <a:rPr lang="en" sz="2200"/>
              <a:t>Create and normalize conceptual &amp; logical model</a:t>
            </a:r>
            <a:endParaRPr sz="2200"/>
          </a:p>
          <a:p>
            <a:pPr indent="-368300" lvl="0" marL="457200" rtl="0" algn="l">
              <a:spcBef>
                <a:spcPts val="0"/>
              </a:spcBef>
              <a:spcAft>
                <a:spcPts val="0"/>
              </a:spcAft>
              <a:buSzPts val="2200"/>
              <a:buAutoNum type="arabicPeriod"/>
            </a:pPr>
            <a:r>
              <a:rPr lang="en" sz="2200"/>
              <a:t>Document the entities and attributes</a:t>
            </a:r>
            <a:endParaRPr sz="2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a:t>
            </a:r>
            <a:r>
              <a:rPr lang="en"/>
              <a:t> - Design Process</a:t>
            </a:r>
            <a:endParaRPr/>
          </a:p>
        </p:txBody>
      </p:sp>
      <p:sp>
        <p:nvSpPr>
          <p:cNvPr id="105" name="Google Shape;105;p20"/>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AutoNum type="arabicPeriod" startAt="9"/>
            </a:pPr>
            <a:r>
              <a:rPr lang="en" sz="2200"/>
              <a:t>Apply naming standard to the model(s)</a:t>
            </a:r>
            <a:endParaRPr sz="2200"/>
          </a:p>
          <a:p>
            <a:pPr indent="-368300" lvl="0" marL="457200" rtl="0" algn="l">
              <a:spcBef>
                <a:spcPts val="0"/>
              </a:spcBef>
              <a:spcAft>
                <a:spcPts val="0"/>
              </a:spcAft>
              <a:buSzPts val="2200"/>
              <a:buAutoNum type="arabicPeriod" startAt="9"/>
            </a:pPr>
            <a:r>
              <a:rPr lang="en" sz="2200"/>
              <a:t>Generate and augment the physical model</a:t>
            </a:r>
            <a:endParaRPr sz="2200"/>
          </a:p>
          <a:p>
            <a:pPr indent="-361950" lvl="1" marL="914400" rtl="0" algn="l">
              <a:spcBef>
                <a:spcPts val="0"/>
              </a:spcBef>
              <a:spcAft>
                <a:spcPts val="0"/>
              </a:spcAft>
              <a:buSzPts val="2100"/>
              <a:buAutoNum type="alphaLcPeriod"/>
            </a:pPr>
            <a:r>
              <a:rPr lang="en" sz="2100"/>
              <a:t>Indexes, surrogate keys, denormalizations, audit columns</a:t>
            </a:r>
            <a:endParaRPr sz="2100"/>
          </a:p>
          <a:p>
            <a:pPr indent="-368300" lvl="0" marL="457200" rtl="0" algn="l">
              <a:spcBef>
                <a:spcPts val="0"/>
              </a:spcBef>
              <a:spcAft>
                <a:spcPts val="0"/>
              </a:spcAft>
              <a:buSzPts val="2200"/>
              <a:buAutoNum type="arabicPeriod" startAt="9"/>
            </a:pPr>
            <a:r>
              <a:rPr lang="en" sz="2200"/>
              <a:t>Check the model in. Publish link or copy for review.</a:t>
            </a:r>
            <a:endParaRPr sz="2200"/>
          </a:p>
          <a:p>
            <a:pPr indent="-368300" lvl="0" marL="457200" rtl="0" algn="l">
              <a:spcBef>
                <a:spcPts val="0"/>
              </a:spcBef>
              <a:spcAft>
                <a:spcPts val="0"/>
              </a:spcAft>
              <a:buSzPts val="2200"/>
              <a:buAutoNum type="arabicPeriod" startAt="9"/>
            </a:pPr>
            <a:r>
              <a:rPr lang="en" sz="2200"/>
              <a:t>Revise the model until consensus is reached</a:t>
            </a:r>
            <a:endParaRPr sz="2200"/>
          </a:p>
          <a:p>
            <a:pPr indent="-368300" lvl="0" marL="457200" rtl="0" algn="l">
              <a:spcBef>
                <a:spcPts val="0"/>
              </a:spcBef>
              <a:spcAft>
                <a:spcPts val="0"/>
              </a:spcAft>
              <a:buSzPts val="2200"/>
              <a:buAutoNum type="arabicPeriod" startAt="9"/>
            </a:pPr>
            <a:r>
              <a:rPr lang="en" sz="2200"/>
              <a:t>Implement the physical model DDL and test</a:t>
            </a:r>
            <a:endParaRPr sz="2200"/>
          </a:p>
          <a:p>
            <a:pPr indent="-368300" lvl="0" marL="457200" rtl="0" algn="l">
              <a:spcBef>
                <a:spcPts val="0"/>
              </a:spcBef>
              <a:spcAft>
                <a:spcPts val="0"/>
              </a:spcAft>
              <a:buSzPts val="2200"/>
              <a:buAutoNum type="arabicPeriod" startAt="9"/>
            </a:pPr>
            <a:r>
              <a:rPr lang="en" sz="2200"/>
              <a:t>Check the DDL into CI/CD folder</a:t>
            </a:r>
            <a:endParaRPr sz="2200"/>
          </a:p>
          <a:p>
            <a:pPr indent="-368300" lvl="0" marL="457200" rtl="0" algn="l">
              <a:spcBef>
                <a:spcPts val="0"/>
              </a:spcBef>
              <a:spcAft>
                <a:spcPts val="0"/>
              </a:spcAft>
              <a:buSzPts val="2200"/>
              <a:buAutoNum type="arabicPeriod" startAt="9"/>
            </a:pPr>
            <a:r>
              <a:rPr lang="en" sz="2200"/>
              <a:t>Publish model diagram and data dictionary</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Requirements &amp; Knowledge</a:t>
            </a:r>
            <a:endParaRPr/>
          </a:p>
        </p:txBody>
      </p:sp>
      <p:sp>
        <p:nvSpPr>
          <p:cNvPr id="111" name="Google Shape;111;p21"/>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Be curious and ask questions, lots of them</a:t>
            </a:r>
            <a:endParaRPr/>
          </a:p>
          <a:p>
            <a:pPr indent="-342900" lvl="0" marL="457200" rtl="0" algn="l">
              <a:spcBef>
                <a:spcPts val="1200"/>
              </a:spcBef>
              <a:spcAft>
                <a:spcPts val="0"/>
              </a:spcAft>
              <a:buSzPts val="1800"/>
              <a:buChar char="●"/>
            </a:pPr>
            <a:r>
              <a:rPr lang="en"/>
              <a:t>Process, data flow, timing, rules, nullability, logging and retention</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Keep digging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Entities</a:t>
            </a:r>
            <a:endParaRPr/>
          </a:p>
        </p:txBody>
      </p:sp>
      <p:sp>
        <p:nvSpPr>
          <p:cNvPr id="117" name="Google Shape;117;p22"/>
          <p:cNvSpPr txBox="1"/>
          <p:nvPr>
            <p:ph idx="1" type="body"/>
          </p:nvPr>
        </p:nvSpPr>
        <p:spPr>
          <a:xfrm>
            <a:off x="311700" y="1225225"/>
            <a:ext cx="8520600" cy="379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An entity is a real-world thing, person, location, event, or concept, about which the application will obtain, store and display information.</a:t>
            </a:r>
            <a:endParaRPr/>
          </a:p>
          <a:p>
            <a:pPr indent="-342900" lvl="0" marL="457200" rtl="0" algn="l">
              <a:spcBef>
                <a:spcPts val="1200"/>
              </a:spcBef>
              <a:spcAft>
                <a:spcPts val="0"/>
              </a:spcAft>
              <a:buSzPts val="1800"/>
              <a:buChar char="●"/>
            </a:pPr>
            <a:r>
              <a:rPr lang="en"/>
              <a:t>Person (User, Employee, Manager, Admin)</a:t>
            </a:r>
            <a:endParaRPr/>
          </a:p>
          <a:p>
            <a:pPr indent="-342900" lvl="0" marL="457200" rtl="0" algn="l">
              <a:spcBef>
                <a:spcPts val="0"/>
              </a:spcBef>
              <a:spcAft>
                <a:spcPts val="0"/>
              </a:spcAft>
              <a:buSzPts val="1800"/>
              <a:buChar char="●"/>
            </a:pPr>
            <a:r>
              <a:rPr lang="en"/>
              <a:t>Organization (Company, Partner, Supplier)</a:t>
            </a:r>
            <a:endParaRPr/>
          </a:p>
          <a:p>
            <a:pPr indent="-342900" lvl="0" marL="457200" rtl="0" algn="l">
              <a:spcBef>
                <a:spcPts val="0"/>
              </a:spcBef>
              <a:spcAft>
                <a:spcPts val="0"/>
              </a:spcAft>
              <a:buSzPts val="1800"/>
              <a:buChar char="●"/>
            </a:pPr>
            <a:r>
              <a:rPr lang="en"/>
              <a:t>Order</a:t>
            </a:r>
            <a:endParaRPr/>
          </a:p>
          <a:p>
            <a:pPr indent="-342900" lvl="0" marL="457200" rtl="0" algn="l">
              <a:spcBef>
                <a:spcPts val="0"/>
              </a:spcBef>
              <a:spcAft>
                <a:spcPts val="0"/>
              </a:spcAft>
              <a:buSzPts val="1800"/>
              <a:buChar char="●"/>
            </a:pPr>
            <a:r>
              <a:rPr lang="en"/>
              <a:t>Product</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solidFill>
                  <a:srgbClr val="0000FF"/>
                </a:solidFill>
              </a:rPr>
              <a:t>Each entity becomes a table in the DB</a:t>
            </a:r>
            <a:endParaRPr>
              <a:solidFill>
                <a:srgbClr val="0000FF"/>
              </a:solidFill>
            </a:endParaRPr>
          </a:p>
          <a:p>
            <a:pPr indent="0" lvl="0" marL="0" rtl="0" algn="l">
              <a:spcBef>
                <a:spcPts val="1200"/>
              </a:spcBef>
              <a:spcAft>
                <a:spcPts val="1200"/>
              </a:spcAft>
              <a:buNone/>
            </a:pPr>
            <a:r>
              <a:rPr lang="en" sz="1200" u="sng">
                <a:solidFill>
                  <a:schemeClr val="hlink"/>
                </a:solidFill>
                <a:hlinkClick r:id="rId3"/>
              </a:rPr>
              <a:t>https://vertabelo.com/blog/database-modeling-course-problem-set-1-identifying-entities/</a:t>
            </a:r>
            <a:br>
              <a:rPr lang="en" sz="1200">
                <a:solidFill>
                  <a:srgbClr val="0000FF"/>
                </a:solidFill>
              </a:rPr>
            </a:br>
            <a:r>
              <a:rPr lang="en" sz="1200" u="sng">
                <a:solidFill>
                  <a:schemeClr val="hlink"/>
                </a:solidFill>
                <a:hlinkClick r:id="rId4"/>
              </a:rPr>
              <a:t>https://vertabelo.com/blog/database-modeling-course-problem-set-2-identifying-entities-and-attributes/</a:t>
            </a:r>
            <a:endParaRPr sz="1200">
              <a:solidFill>
                <a:srgbClr val="0000FF"/>
              </a:solidFill>
            </a:endParaRPr>
          </a:p>
        </p:txBody>
      </p:sp>
      <p:pic>
        <p:nvPicPr>
          <p:cNvPr id="118" name="Google Shape;118;p22"/>
          <p:cNvPicPr preferRelativeResize="0"/>
          <p:nvPr/>
        </p:nvPicPr>
        <p:blipFill>
          <a:blip r:embed="rId5">
            <a:alphaModFix/>
          </a:blip>
          <a:stretch>
            <a:fillRect/>
          </a:stretch>
        </p:blipFill>
        <p:spPr>
          <a:xfrm>
            <a:off x="5481425" y="2089900"/>
            <a:ext cx="3350875" cy="2324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3"/>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Attributes</a:t>
            </a:r>
            <a:endParaRPr/>
          </a:p>
        </p:txBody>
      </p:sp>
      <p:sp>
        <p:nvSpPr>
          <p:cNvPr id="124" name="Google Shape;124;p23"/>
          <p:cNvSpPr txBox="1"/>
          <p:nvPr>
            <p:ph idx="1" type="body"/>
          </p:nvPr>
        </p:nvSpPr>
        <p:spPr>
          <a:xfrm>
            <a:off x="311700" y="1225225"/>
            <a:ext cx="5652300" cy="33540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An attribute is a bit of information that further details an entity.</a:t>
            </a:r>
            <a:endParaRPr/>
          </a:p>
          <a:p>
            <a:pPr indent="-342900" lvl="0" marL="457200" rtl="0" algn="l">
              <a:spcBef>
                <a:spcPts val="1200"/>
              </a:spcBef>
              <a:spcAft>
                <a:spcPts val="0"/>
              </a:spcAft>
              <a:buSzPts val="1800"/>
              <a:buChar char="●"/>
            </a:pPr>
            <a:r>
              <a:rPr lang="en"/>
              <a:t>Type, class, category</a:t>
            </a:r>
            <a:endParaRPr/>
          </a:p>
          <a:p>
            <a:pPr indent="-342900" lvl="0" marL="457200" rtl="0" algn="l">
              <a:spcBef>
                <a:spcPts val="0"/>
              </a:spcBef>
              <a:spcAft>
                <a:spcPts val="0"/>
              </a:spcAft>
              <a:buSzPts val="1800"/>
              <a:buChar char="●"/>
            </a:pPr>
            <a:r>
              <a:rPr lang="en"/>
              <a:t>Status, state, location</a:t>
            </a:r>
            <a:endParaRPr/>
          </a:p>
          <a:p>
            <a:pPr indent="-342900" lvl="0" marL="457200" rtl="0" algn="l">
              <a:spcBef>
                <a:spcPts val="0"/>
              </a:spcBef>
              <a:spcAft>
                <a:spcPts val="0"/>
              </a:spcAft>
              <a:buSzPts val="1800"/>
              <a:buChar char="●"/>
            </a:pPr>
            <a:r>
              <a:rPr lang="en"/>
              <a:t>ID, shipping UPC code</a:t>
            </a:r>
            <a:endParaRPr/>
          </a:p>
          <a:p>
            <a:pPr indent="-342900" lvl="0" marL="457200" rtl="0" algn="l">
              <a:spcBef>
                <a:spcPts val="0"/>
              </a:spcBef>
              <a:spcAft>
                <a:spcPts val="0"/>
              </a:spcAft>
              <a:buSzPts val="1800"/>
              <a:buChar char="●"/>
            </a:pPr>
            <a:r>
              <a:rPr lang="en"/>
              <a:t>Date/time of creation, approval, removal</a:t>
            </a:r>
            <a:endParaRPr/>
          </a:p>
          <a:p>
            <a:pPr indent="-342900" lvl="0" marL="457200" rtl="0" algn="l">
              <a:spcBef>
                <a:spcPts val="0"/>
              </a:spcBef>
              <a:spcAft>
                <a:spcPts val="0"/>
              </a:spcAft>
              <a:buSzPts val="1800"/>
              <a:buChar char="●"/>
            </a:pPr>
            <a:r>
              <a:rPr lang="en"/>
              <a:t>ID of the person that created the thing</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solidFill>
                  <a:srgbClr val="0000FF"/>
                </a:solidFill>
              </a:rPr>
              <a:t>Each attribute becomes a column in the DB</a:t>
            </a:r>
            <a:endParaRPr>
              <a:solidFill>
                <a:srgbClr val="0000FF"/>
              </a:solidFill>
            </a:endParaRPr>
          </a:p>
        </p:txBody>
      </p:sp>
      <p:pic>
        <p:nvPicPr>
          <p:cNvPr id="125" name="Google Shape;125;p23"/>
          <p:cNvPicPr preferRelativeResize="0"/>
          <p:nvPr/>
        </p:nvPicPr>
        <p:blipFill>
          <a:blip r:embed="rId3">
            <a:alphaModFix/>
          </a:blip>
          <a:stretch>
            <a:fillRect/>
          </a:stretch>
        </p:blipFill>
        <p:spPr>
          <a:xfrm>
            <a:off x="6257425" y="1056488"/>
            <a:ext cx="2574880" cy="36914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4"/>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Relationships</a:t>
            </a:r>
            <a:endParaRPr/>
          </a:p>
        </p:txBody>
      </p:sp>
      <p:sp>
        <p:nvSpPr>
          <p:cNvPr id="131" name="Google Shape;131;p24"/>
          <p:cNvSpPr txBox="1"/>
          <p:nvPr>
            <p:ph idx="1" type="body"/>
          </p:nvPr>
        </p:nvSpPr>
        <p:spPr>
          <a:xfrm>
            <a:off x="311700" y="1225225"/>
            <a:ext cx="5627400" cy="3691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a:t>
            </a:r>
            <a:r>
              <a:rPr lang="en"/>
              <a:t>ow the entities are related, whether the relationship is mandatory or optional, and whether you could have more than one entity in a relationship to another entity.</a:t>
            </a:r>
            <a:endParaRPr/>
          </a:p>
          <a:p>
            <a:pPr indent="-342900" lvl="0" marL="457200" rtl="0" algn="l">
              <a:spcBef>
                <a:spcPts val="1200"/>
              </a:spcBef>
              <a:spcAft>
                <a:spcPts val="0"/>
              </a:spcAft>
              <a:buSzPts val="1800"/>
              <a:buChar char="●"/>
            </a:pPr>
            <a:r>
              <a:rPr lang="en"/>
              <a:t>One-to-one</a:t>
            </a:r>
            <a:endParaRPr/>
          </a:p>
          <a:p>
            <a:pPr indent="-342900" lvl="0" marL="457200" rtl="0" algn="l">
              <a:spcBef>
                <a:spcPts val="0"/>
              </a:spcBef>
              <a:spcAft>
                <a:spcPts val="0"/>
              </a:spcAft>
              <a:buSzPts val="1800"/>
              <a:buChar char="●"/>
            </a:pPr>
            <a:r>
              <a:rPr lang="en"/>
              <a:t>One-to-many</a:t>
            </a:r>
            <a:endParaRPr/>
          </a:p>
          <a:p>
            <a:pPr indent="-342900" lvl="0" marL="457200" rtl="0" algn="l">
              <a:spcBef>
                <a:spcPts val="0"/>
              </a:spcBef>
              <a:spcAft>
                <a:spcPts val="0"/>
              </a:spcAft>
              <a:buSzPts val="1800"/>
              <a:buChar char="●"/>
            </a:pPr>
            <a:r>
              <a:rPr lang="en"/>
              <a:t>Many-to-many</a:t>
            </a:r>
            <a:endParaRPr/>
          </a:p>
          <a:p>
            <a:pPr indent="0" lvl="0" marL="0" rtl="0" algn="l">
              <a:spcBef>
                <a:spcPts val="1200"/>
              </a:spcBef>
              <a:spcAft>
                <a:spcPts val="1200"/>
              </a:spcAft>
              <a:buNone/>
            </a:pPr>
            <a:r>
              <a:rPr lang="en" u="sng">
                <a:solidFill>
                  <a:schemeClr val="hlink"/>
                </a:solidFill>
                <a:hlinkClick r:id="rId3"/>
              </a:rPr>
              <a:t>https://www.vertabelo.com/blog/technical-articles/n-ary-relationship-types</a:t>
            </a:r>
            <a:endParaRPr/>
          </a:p>
        </p:txBody>
      </p:sp>
      <p:pic>
        <p:nvPicPr>
          <p:cNvPr id="132" name="Google Shape;132;p24"/>
          <p:cNvPicPr preferRelativeResize="0"/>
          <p:nvPr/>
        </p:nvPicPr>
        <p:blipFill>
          <a:blip r:embed="rId4">
            <a:alphaModFix/>
          </a:blip>
          <a:stretch>
            <a:fillRect/>
          </a:stretch>
        </p:blipFill>
        <p:spPr>
          <a:xfrm>
            <a:off x="5939250" y="1225225"/>
            <a:ext cx="2893046" cy="36914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Inheritance</a:t>
            </a:r>
            <a:endParaRPr/>
          </a:p>
        </p:txBody>
      </p:sp>
      <p:sp>
        <p:nvSpPr>
          <p:cNvPr id="138" name="Google Shape;138;p25"/>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If you model a generic entity that can hold multiple types of very similar entities that only differ by a few attributes on each: identity, item, org</a:t>
            </a:r>
            <a:endParaRPr/>
          </a:p>
          <a:p>
            <a:pPr indent="0" lvl="0" marL="0" rtl="0" algn="l">
              <a:spcBef>
                <a:spcPts val="1200"/>
              </a:spcBef>
              <a:spcAft>
                <a:spcPts val="0"/>
              </a:spcAft>
              <a:buNone/>
            </a:pPr>
            <a:r>
              <a:rPr lang="en"/>
              <a:t>Or</a:t>
            </a:r>
            <a:endParaRPr/>
          </a:p>
          <a:p>
            <a:pPr indent="0" lvl="0" marL="0" rtl="0" algn="l">
              <a:spcBef>
                <a:spcPts val="1200"/>
              </a:spcBef>
              <a:spcAft>
                <a:spcPts val="0"/>
              </a:spcAft>
              <a:buNone/>
            </a:pPr>
            <a:r>
              <a:rPr lang="en"/>
              <a:t>You model a giant, “polymorphic” entity with a type attribute, and lots of optional </a:t>
            </a:r>
            <a:r>
              <a:rPr lang="en"/>
              <a:t>attributes that only apply to certain types but not others</a:t>
            </a:r>
            <a:endParaRPr/>
          </a:p>
          <a:p>
            <a:pPr indent="-342900" lvl="0" marL="457200" rtl="0" algn="l">
              <a:spcBef>
                <a:spcPts val="1200"/>
              </a:spcBef>
              <a:spcAft>
                <a:spcPts val="0"/>
              </a:spcAft>
              <a:buSzPts val="1800"/>
              <a:buChar char="●"/>
            </a:pPr>
            <a:r>
              <a:rPr lang="en"/>
              <a:t>You might benefit from inheritance: applying supertype and subtype</a:t>
            </a:r>
            <a:endParaRPr/>
          </a:p>
          <a:p>
            <a:pPr indent="0" lvl="0" marL="457200" rtl="0" algn="l">
              <a:spcBef>
                <a:spcPts val="1200"/>
              </a:spcBef>
              <a:spcAft>
                <a:spcPts val="1200"/>
              </a:spcAft>
              <a:buNone/>
            </a:pPr>
            <a:r>
              <a:rPr lang="en" u="sng">
                <a:solidFill>
                  <a:schemeClr val="hlink"/>
                </a:solidFill>
                <a:hlinkClick r:id="rId3"/>
              </a:rPr>
              <a:t>https://vertabelo.com/blog/inheritance-in-a-relational-database</a:t>
            </a:r>
            <a:r>
              <a:rPr lang="en"/>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Cardinality &amp; Optionality</a:t>
            </a:r>
            <a:endParaRPr/>
          </a:p>
        </p:txBody>
      </p:sp>
      <p:sp>
        <p:nvSpPr>
          <p:cNvPr id="144" name="Google Shape;144;p26"/>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sz="2200"/>
              <a:t>D</a:t>
            </a:r>
            <a:r>
              <a:rPr lang="en" sz="2200"/>
              <a:t>etermine how many of any given thing there can be, be it an entity, attribute or side of a relationship</a:t>
            </a:r>
            <a:endParaRPr sz="2200"/>
          </a:p>
          <a:p>
            <a:pPr indent="-368300" lvl="0" marL="457200" rtl="0" algn="l">
              <a:spcBef>
                <a:spcPts val="0"/>
              </a:spcBef>
              <a:spcAft>
                <a:spcPts val="0"/>
              </a:spcAft>
              <a:buSzPts val="2200"/>
              <a:buChar char="●"/>
            </a:pPr>
            <a:r>
              <a:rPr lang="en" sz="2200"/>
              <a:t>Determine whether the attribute or relationship is mandatory or optional</a:t>
            </a:r>
            <a:endParaRPr sz="2200"/>
          </a:p>
          <a:p>
            <a:pPr indent="-342900" lvl="1" marL="914400" rtl="0" algn="l">
              <a:spcBef>
                <a:spcPts val="0"/>
              </a:spcBef>
              <a:spcAft>
                <a:spcPts val="0"/>
              </a:spcAft>
              <a:buSzPts val="1800"/>
              <a:buChar char="○"/>
            </a:pPr>
            <a:r>
              <a:rPr lang="en" sz="1800"/>
              <a:t>If the attribute is mandatory, place a NOT NULL constraint on the column</a:t>
            </a:r>
            <a:endParaRPr sz="1800"/>
          </a:p>
          <a:p>
            <a:pPr indent="-342900" lvl="1" marL="914400" rtl="0" algn="l">
              <a:spcBef>
                <a:spcPts val="0"/>
              </a:spcBef>
              <a:spcAft>
                <a:spcPts val="0"/>
              </a:spcAft>
              <a:buSzPts val="1800"/>
              <a:buChar char="○"/>
            </a:pPr>
            <a:r>
              <a:rPr lang="en" sz="1800"/>
              <a:t>If the relationship to a child table is mandatory, the parent ID column on the child table should be constrained as NOT NULL</a:t>
            </a:r>
            <a:endParaRPr sz="18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7"/>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Keys, Constraints, Defaults</a:t>
            </a:r>
            <a:endParaRPr/>
          </a:p>
        </p:txBody>
      </p:sp>
      <p:sp>
        <p:nvSpPr>
          <p:cNvPr id="150" name="Google Shape;150;p27"/>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For each entity, determine the column(s) that represent a unique instance. This becomes the natural key.</a:t>
            </a:r>
            <a:endParaRPr/>
          </a:p>
          <a:p>
            <a:pPr indent="-317500" lvl="1" marL="914400" rtl="0" algn="l">
              <a:spcBef>
                <a:spcPts val="0"/>
              </a:spcBef>
              <a:spcAft>
                <a:spcPts val="0"/>
              </a:spcAft>
              <a:buSzPts val="1400"/>
              <a:buChar char="○"/>
            </a:pPr>
            <a:r>
              <a:rPr lang="en"/>
              <a:t>If natural key can change, add a surrogate key (see </a:t>
            </a:r>
            <a:r>
              <a:rPr lang="en" sz="1100" u="sng">
                <a:solidFill>
                  <a:srgbClr val="2200CC"/>
                </a:solidFill>
                <a:latin typeface="Arial"/>
                <a:ea typeface="Arial"/>
                <a:cs typeface="Arial"/>
                <a:sym typeface="Arial"/>
                <a:hlinkClick r:id="rId3">
                  <a:extLst>
                    <a:ext uri="{A12FA001-AC4F-418D-AE19-62706E023703}">
                      <ahyp:hlinkClr val="tx"/>
                    </a:ext>
                  </a:extLst>
                </a:hlinkClick>
              </a:rPr>
              <a:t>http://www.agiledata.org/essays/keys.html</a:t>
            </a:r>
            <a:r>
              <a:rPr lang="en"/>
              <a:t>)</a:t>
            </a:r>
            <a:endParaRPr/>
          </a:p>
          <a:p>
            <a:pPr indent="-342900" lvl="0" marL="457200" rtl="0" algn="l">
              <a:spcBef>
                <a:spcPts val="0"/>
              </a:spcBef>
              <a:spcAft>
                <a:spcPts val="0"/>
              </a:spcAft>
              <a:buSzPts val="1800"/>
              <a:buChar char="●"/>
            </a:pPr>
            <a:r>
              <a:rPr lang="en"/>
              <a:t>Determine which column values should be governed by a check constraint to ensure only valid values are accepted.</a:t>
            </a:r>
            <a:endParaRPr/>
          </a:p>
          <a:p>
            <a:pPr indent="-317500" lvl="1" marL="914400" rtl="0" algn="l">
              <a:spcBef>
                <a:spcPts val="0"/>
              </a:spcBef>
              <a:spcAft>
                <a:spcPts val="0"/>
              </a:spcAft>
              <a:buSzPts val="1400"/>
              <a:buChar char="○"/>
            </a:pPr>
            <a:r>
              <a:rPr i="1" lang="en"/>
              <a:t>NOT NULL constraints were already found during the Optionality exercise.</a:t>
            </a:r>
            <a:endParaRPr i="1"/>
          </a:p>
          <a:p>
            <a:pPr indent="-317500" lvl="1" marL="914400" rtl="0" algn="l">
              <a:spcBef>
                <a:spcPts val="0"/>
              </a:spcBef>
              <a:spcAft>
                <a:spcPts val="0"/>
              </a:spcAft>
              <a:buSzPts val="1400"/>
              <a:buChar char="○"/>
            </a:pPr>
            <a:r>
              <a:rPr i="1" lang="en"/>
              <a:t>Foreign key constraints are found during the Relationships exercise</a:t>
            </a:r>
            <a:r>
              <a:rPr lang="en"/>
              <a:t>.</a:t>
            </a:r>
            <a:endParaRPr/>
          </a:p>
          <a:p>
            <a:pPr indent="-342900" lvl="0" marL="457200" rtl="0" algn="l">
              <a:spcBef>
                <a:spcPts val="0"/>
              </a:spcBef>
              <a:spcAft>
                <a:spcPts val="0"/>
              </a:spcAft>
              <a:buSzPts val="1800"/>
              <a:buChar char="●"/>
            </a:pPr>
            <a:r>
              <a:rPr lang="en"/>
              <a:t>For each attribute, determine if the database should fill in a default value during row creation if the application does not pass a value in for it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8"/>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Normalization</a:t>
            </a:r>
            <a:endParaRPr/>
          </a:p>
        </p:txBody>
      </p:sp>
      <p:sp>
        <p:nvSpPr>
          <p:cNvPr id="156" name="Google Shape;156;p28"/>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a:t>Each entity should describe a single object or concept.</a:t>
            </a:r>
            <a:r>
              <a:rPr lang="en"/>
              <a:t> (1NF)</a:t>
            </a:r>
            <a:br>
              <a:rPr lang="en"/>
            </a:br>
            <a:r>
              <a:rPr b="1" lang="en"/>
              <a:t>Each attribute should contain a single value.</a:t>
            </a:r>
            <a:r>
              <a:rPr lang="en"/>
              <a:t> (1NF)</a:t>
            </a:r>
            <a:br>
              <a:rPr lang="en"/>
            </a:br>
            <a:r>
              <a:rPr b="1" lang="en"/>
              <a:t>Every value in an attribute should be of the same type.</a:t>
            </a:r>
            <a:r>
              <a:rPr lang="en"/>
              <a:t> (1NF)</a:t>
            </a:r>
            <a:br>
              <a:rPr lang="en"/>
            </a:br>
            <a:r>
              <a:rPr b="1" lang="en"/>
              <a:t>Each entity should have at least one attribute, or combination of attributes, that uniquely identify a row. </a:t>
            </a:r>
            <a:r>
              <a:rPr lang="en"/>
              <a:t>(~1NF)</a:t>
            </a:r>
            <a:br>
              <a:rPr lang="en"/>
            </a:br>
            <a:r>
              <a:rPr b="1" lang="en"/>
              <a:t>Repeating attributes should be broken off into a child table, with a foreign key column pointing back to the parent table.</a:t>
            </a:r>
            <a:r>
              <a:rPr lang="en"/>
              <a:t> (~1NF)</a:t>
            </a:r>
            <a:br>
              <a:rPr lang="en"/>
            </a:br>
            <a:r>
              <a:rPr b="1" lang="en"/>
              <a:t>Each attribute should apply only to the entity on which it is found.</a:t>
            </a:r>
            <a:br>
              <a:rPr b="1" lang="en"/>
            </a:br>
            <a:r>
              <a:rPr lang="en"/>
              <a:t>(~2NF*, 3NF)</a:t>
            </a:r>
            <a:br>
              <a:rPr b="1" lang="en"/>
            </a:br>
            <a:r>
              <a:rPr b="1" lang="en"/>
              <a:t>Each piece of data should only be stored in one place.</a:t>
            </a:r>
            <a:r>
              <a:rPr lang="en"/>
              <a:t> (~BCNF)</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9"/>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Normal Forms</a:t>
            </a:r>
            <a:endParaRPr/>
          </a:p>
        </p:txBody>
      </p:sp>
      <p:pic>
        <p:nvPicPr>
          <p:cNvPr id="162" name="Google Shape;162;p29"/>
          <p:cNvPicPr preferRelativeResize="0"/>
          <p:nvPr/>
        </p:nvPicPr>
        <p:blipFill>
          <a:blip r:embed="rId3">
            <a:alphaModFix/>
          </a:blip>
          <a:stretch>
            <a:fillRect/>
          </a:stretch>
        </p:blipFill>
        <p:spPr>
          <a:xfrm>
            <a:off x="1982325" y="1203600"/>
            <a:ext cx="5179342" cy="36914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0"/>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Model Diagrams</a:t>
            </a:r>
            <a:endParaRPr/>
          </a:p>
        </p:txBody>
      </p:sp>
      <p:sp>
        <p:nvSpPr>
          <p:cNvPr id="168" name="Google Shape;168;p30"/>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Conceptual/Subject Area</a:t>
            </a:r>
            <a:endParaRPr/>
          </a:p>
          <a:p>
            <a:pPr indent="-342900" lvl="0" marL="457200" rtl="0" algn="l">
              <a:spcBef>
                <a:spcPts val="0"/>
              </a:spcBef>
              <a:spcAft>
                <a:spcPts val="0"/>
              </a:spcAft>
              <a:buSzPts val="1800"/>
              <a:buChar char="●"/>
            </a:pPr>
            <a:r>
              <a:rPr lang="en"/>
              <a:t>Logical</a:t>
            </a:r>
            <a:endParaRPr/>
          </a:p>
          <a:p>
            <a:pPr indent="-342900" lvl="0" marL="457200" rtl="0" algn="l">
              <a:spcBef>
                <a:spcPts val="0"/>
              </a:spcBef>
              <a:spcAft>
                <a:spcPts val="0"/>
              </a:spcAft>
              <a:buSzPts val="1800"/>
              <a:buChar char="●"/>
            </a:pPr>
            <a:r>
              <a:rPr lang="en"/>
              <a:t>Physical</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1"/>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Conceptual Model</a:t>
            </a:r>
            <a:endParaRPr/>
          </a:p>
        </p:txBody>
      </p:sp>
      <p:sp>
        <p:nvSpPr>
          <p:cNvPr id="174" name="Google Shape;174;p31"/>
          <p:cNvSpPr/>
          <p:nvPr/>
        </p:nvSpPr>
        <p:spPr>
          <a:xfrm>
            <a:off x="2925000" y="1147213"/>
            <a:ext cx="3294000" cy="1476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Open Sans"/>
                <a:ea typeface="Open Sans"/>
                <a:cs typeface="Open Sans"/>
                <a:sym typeface="Open Sans"/>
              </a:rPr>
              <a:t>Person</a:t>
            </a:r>
            <a:endParaRPr>
              <a:latin typeface="Open Sans"/>
              <a:ea typeface="Open Sans"/>
              <a:cs typeface="Open Sans"/>
              <a:sym typeface="Open Sans"/>
            </a:endParaRPr>
          </a:p>
        </p:txBody>
      </p:sp>
      <p:sp>
        <p:nvSpPr>
          <p:cNvPr id="175" name="Google Shape;175;p31"/>
          <p:cNvSpPr/>
          <p:nvPr/>
        </p:nvSpPr>
        <p:spPr>
          <a:xfrm>
            <a:off x="959350" y="3143900"/>
            <a:ext cx="1687500" cy="982500"/>
          </a:xfrm>
          <a:prstGeom prst="rect">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Open Sans"/>
                <a:ea typeface="Open Sans"/>
                <a:cs typeface="Open Sans"/>
                <a:sym typeface="Open Sans"/>
              </a:rPr>
              <a:t>Prescription</a:t>
            </a:r>
            <a:endParaRPr>
              <a:latin typeface="Open Sans"/>
              <a:ea typeface="Open Sans"/>
              <a:cs typeface="Open Sans"/>
              <a:sym typeface="Open Sans"/>
            </a:endParaRPr>
          </a:p>
        </p:txBody>
      </p:sp>
      <p:sp>
        <p:nvSpPr>
          <p:cNvPr id="176" name="Google Shape;176;p31"/>
          <p:cNvSpPr/>
          <p:nvPr/>
        </p:nvSpPr>
        <p:spPr>
          <a:xfrm>
            <a:off x="3571550" y="3132325"/>
            <a:ext cx="1560300" cy="1017300"/>
          </a:xfrm>
          <a:prstGeom prst="rect">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Open Sans"/>
                <a:ea typeface="Open Sans"/>
                <a:cs typeface="Open Sans"/>
                <a:sym typeface="Open Sans"/>
              </a:rPr>
              <a:t>Appointment</a:t>
            </a:r>
            <a:endParaRPr>
              <a:latin typeface="Open Sans"/>
              <a:ea typeface="Open Sans"/>
              <a:cs typeface="Open Sans"/>
              <a:sym typeface="Open Sans"/>
            </a:endParaRPr>
          </a:p>
        </p:txBody>
      </p:sp>
      <p:sp>
        <p:nvSpPr>
          <p:cNvPr id="177" name="Google Shape;177;p31"/>
          <p:cNvSpPr/>
          <p:nvPr/>
        </p:nvSpPr>
        <p:spPr>
          <a:xfrm>
            <a:off x="6206875" y="3097650"/>
            <a:ext cx="1687500" cy="1028700"/>
          </a:xfrm>
          <a:prstGeom prst="rect">
            <a:avLst/>
          </a:prstGeom>
          <a:solidFill>
            <a:srgbClr val="A4C2F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Open Sans"/>
                <a:ea typeface="Open Sans"/>
                <a:cs typeface="Open Sans"/>
                <a:sym typeface="Open Sans"/>
              </a:rPr>
              <a:t>Diagnosis</a:t>
            </a:r>
            <a:endParaRPr>
              <a:latin typeface="Open Sans"/>
              <a:ea typeface="Open Sans"/>
              <a:cs typeface="Open Sans"/>
              <a:sym typeface="Open Sans"/>
            </a:endParaRPr>
          </a:p>
        </p:txBody>
      </p:sp>
      <p:sp>
        <p:nvSpPr>
          <p:cNvPr id="178" name="Google Shape;178;p31"/>
          <p:cNvSpPr/>
          <p:nvPr/>
        </p:nvSpPr>
        <p:spPr>
          <a:xfrm>
            <a:off x="3143875" y="1999625"/>
            <a:ext cx="928200" cy="5085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Open Sans"/>
                <a:ea typeface="Open Sans"/>
                <a:cs typeface="Open Sans"/>
                <a:sym typeface="Open Sans"/>
              </a:rPr>
              <a:t>Employee</a:t>
            </a:r>
            <a:endParaRPr sz="1200">
              <a:latin typeface="Open Sans"/>
              <a:ea typeface="Open Sans"/>
              <a:cs typeface="Open Sans"/>
              <a:sym typeface="Open Sans"/>
            </a:endParaRPr>
          </a:p>
        </p:txBody>
      </p:sp>
      <p:sp>
        <p:nvSpPr>
          <p:cNvPr id="179" name="Google Shape;179;p31"/>
          <p:cNvSpPr/>
          <p:nvPr/>
        </p:nvSpPr>
        <p:spPr>
          <a:xfrm>
            <a:off x="4160515" y="1999625"/>
            <a:ext cx="882900" cy="5085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Open Sans"/>
                <a:ea typeface="Open Sans"/>
                <a:cs typeface="Open Sans"/>
                <a:sym typeface="Open Sans"/>
              </a:rPr>
              <a:t>Provider</a:t>
            </a:r>
            <a:endParaRPr sz="1200">
              <a:latin typeface="Open Sans"/>
              <a:ea typeface="Open Sans"/>
              <a:cs typeface="Open Sans"/>
              <a:sym typeface="Open Sans"/>
            </a:endParaRPr>
          </a:p>
        </p:txBody>
      </p:sp>
      <p:sp>
        <p:nvSpPr>
          <p:cNvPr id="180" name="Google Shape;180;p31"/>
          <p:cNvSpPr/>
          <p:nvPr/>
        </p:nvSpPr>
        <p:spPr>
          <a:xfrm>
            <a:off x="5131850" y="1999625"/>
            <a:ext cx="882900" cy="5085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Open Sans"/>
                <a:ea typeface="Open Sans"/>
                <a:cs typeface="Open Sans"/>
                <a:sym typeface="Open Sans"/>
              </a:rPr>
              <a:t>Patient</a:t>
            </a:r>
            <a:endParaRPr sz="1200">
              <a:latin typeface="Open Sans"/>
              <a:ea typeface="Open Sans"/>
              <a:cs typeface="Open Sans"/>
              <a:sym typeface="Open Sans"/>
            </a:endParaRPr>
          </a:p>
        </p:txBody>
      </p:sp>
      <p:cxnSp>
        <p:nvCxnSpPr>
          <p:cNvPr id="181" name="Google Shape;181;p31"/>
          <p:cNvCxnSpPr>
            <a:endCxn id="176" idx="0"/>
          </p:cNvCxnSpPr>
          <p:nvPr/>
        </p:nvCxnSpPr>
        <p:spPr>
          <a:xfrm>
            <a:off x="3629300" y="2542825"/>
            <a:ext cx="722400" cy="589500"/>
          </a:xfrm>
          <a:prstGeom prst="straightConnector1">
            <a:avLst/>
          </a:prstGeom>
          <a:noFill/>
          <a:ln cap="flat" cmpd="sng" w="9525">
            <a:solidFill>
              <a:schemeClr val="dk2"/>
            </a:solidFill>
            <a:prstDash val="solid"/>
            <a:round/>
            <a:headEnd len="med" w="med" type="none"/>
            <a:tailEnd len="med" w="med" type="none"/>
          </a:ln>
        </p:spPr>
      </p:cxnSp>
      <p:cxnSp>
        <p:nvCxnSpPr>
          <p:cNvPr id="182" name="Google Shape;182;p31"/>
          <p:cNvCxnSpPr>
            <a:endCxn id="175" idx="0"/>
          </p:cNvCxnSpPr>
          <p:nvPr/>
        </p:nvCxnSpPr>
        <p:spPr>
          <a:xfrm flipH="1">
            <a:off x="1803100" y="2531300"/>
            <a:ext cx="2808600" cy="612600"/>
          </a:xfrm>
          <a:prstGeom prst="straightConnector1">
            <a:avLst/>
          </a:prstGeom>
          <a:noFill/>
          <a:ln cap="flat" cmpd="sng" w="9525">
            <a:solidFill>
              <a:schemeClr val="dk2"/>
            </a:solidFill>
            <a:prstDash val="solid"/>
            <a:round/>
            <a:headEnd len="med" w="med" type="none"/>
            <a:tailEnd len="med" w="med" type="none"/>
          </a:ln>
        </p:spPr>
      </p:cxnSp>
      <p:cxnSp>
        <p:nvCxnSpPr>
          <p:cNvPr id="183" name="Google Shape;183;p31"/>
          <p:cNvCxnSpPr>
            <a:stCxn id="180" idx="2"/>
            <a:endCxn id="177" idx="0"/>
          </p:cNvCxnSpPr>
          <p:nvPr/>
        </p:nvCxnSpPr>
        <p:spPr>
          <a:xfrm>
            <a:off x="5573300" y="2508125"/>
            <a:ext cx="1477200" cy="589500"/>
          </a:xfrm>
          <a:prstGeom prst="straightConnector1">
            <a:avLst/>
          </a:prstGeom>
          <a:noFill/>
          <a:ln cap="flat" cmpd="sng" w="9525">
            <a:solidFill>
              <a:schemeClr val="dk2"/>
            </a:solidFill>
            <a:prstDash val="solid"/>
            <a:round/>
            <a:headEnd len="med" w="med" type="none"/>
            <a:tailEnd len="med" w="med" type="none"/>
          </a:ln>
        </p:spPr>
      </p:cxnSp>
      <p:cxnSp>
        <p:nvCxnSpPr>
          <p:cNvPr id="184" name="Google Shape;184;p31"/>
          <p:cNvCxnSpPr>
            <a:stCxn id="180" idx="2"/>
            <a:endCxn id="176" idx="0"/>
          </p:cNvCxnSpPr>
          <p:nvPr/>
        </p:nvCxnSpPr>
        <p:spPr>
          <a:xfrm flipH="1">
            <a:off x="4351700" y="2508125"/>
            <a:ext cx="1221600" cy="624300"/>
          </a:xfrm>
          <a:prstGeom prst="straightConnector1">
            <a:avLst/>
          </a:prstGeom>
          <a:noFill/>
          <a:ln cap="flat" cmpd="sng" w="9525">
            <a:solidFill>
              <a:schemeClr val="dk2"/>
            </a:solidFill>
            <a:prstDash val="solid"/>
            <a:round/>
            <a:headEnd len="med" w="med" type="none"/>
            <a:tailEnd len="med" w="med" type="none"/>
          </a:ln>
        </p:spPr>
      </p:cxnSp>
      <p:cxnSp>
        <p:nvCxnSpPr>
          <p:cNvPr id="185" name="Google Shape;185;p31"/>
          <p:cNvCxnSpPr>
            <a:stCxn id="179" idx="2"/>
            <a:endCxn id="177" idx="0"/>
          </p:cNvCxnSpPr>
          <p:nvPr/>
        </p:nvCxnSpPr>
        <p:spPr>
          <a:xfrm>
            <a:off x="4601965" y="2508125"/>
            <a:ext cx="2448600" cy="589500"/>
          </a:xfrm>
          <a:prstGeom prst="straightConnector1">
            <a:avLst/>
          </a:prstGeom>
          <a:noFill/>
          <a:ln cap="flat" cmpd="sng" w="9525">
            <a:solidFill>
              <a:schemeClr val="dk2"/>
            </a:solidFill>
            <a:prstDash val="solid"/>
            <a:round/>
            <a:headEnd len="med" w="med" type="none"/>
            <a:tailEnd len="med" w="med" type="none"/>
          </a:ln>
        </p:spPr>
      </p:cxnSp>
      <p:sp>
        <p:nvSpPr>
          <p:cNvPr id="186" name="Google Shape;186;p31"/>
          <p:cNvSpPr txBox="1"/>
          <p:nvPr/>
        </p:nvSpPr>
        <p:spPr>
          <a:xfrm>
            <a:off x="658825" y="4429200"/>
            <a:ext cx="8044800" cy="71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600">
                <a:solidFill>
                  <a:schemeClr val="dk1"/>
                </a:solidFill>
                <a:latin typeface="Open Sans"/>
                <a:ea typeface="Open Sans"/>
                <a:cs typeface="Open Sans"/>
                <a:sym typeface="Open Sans"/>
              </a:rPr>
              <a:t>Major concepts and core business areas, with minimal lines showing association, dependence or flow</a:t>
            </a:r>
            <a:endParaRPr sz="2000">
              <a:solidFill>
                <a:schemeClr val="dk1"/>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2"/>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Logical Model</a:t>
            </a:r>
            <a:endParaRPr/>
          </a:p>
        </p:txBody>
      </p:sp>
      <p:sp>
        <p:nvSpPr>
          <p:cNvPr id="192" name="Google Shape;192;p32"/>
          <p:cNvSpPr txBox="1"/>
          <p:nvPr>
            <p:ph idx="1" type="body"/>
          </p:nvPr>
        </p:nvSpPr>
        <p:spPr>
          <a:xfrm>
            <a:off x="355200" y="1477200"/>
            <a:ext cx="5256000" cy="2189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Business nouns and adjectives. Keys, optionality and relationships defined.</a:t>
            </a:r>
            <a:endParaRPr/>
          </a:p>
        </p:txBody>
      </p:sp>
      <p:pic>
        <p:nvPicPr>
          <p:cNvPr id="193" name="Google Shape;193;p32"/>
          <p:cNvPicPr preferRelativeResize="0"/>
          <p:nvPr/>
        </p:nvPicPr>
        <p:blipFill>
          <a:blip r:embed="rId3">
            <a:alphaModFix/>
          </a:blip>
          <a:stretch>
            <a:fillRect/>
          </a:stretch>
        </p:blipFill>
        <p:spPr>
          <a:xfrm>
            <a:off x="5132445" y="227050"/>
            <a:ext cx="3699849" cy="46894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3"/>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Indexes, Audit, Denorm</a:t>
            </a:r>
            <a:endParaRPr/>
          </a:p>
        </p:txBody>
      </p:sp>
      <p:sp>
        <p:nvSpPr>
          <p:cNvPr id="199" name="Google Shape;199;p33"/>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Defining primary key and natural key uniqueness constraints automatically generates a supporting index</a:t>
            </a:r>
            <a:endParaRPr/>
          </a:p>
          <a:p>
            <a:pPr indent="-342900" lvl="0" marL="457200" rtl="0" algn="l">
              <a:spcBef>
                <a:spcPts val="0"/>
              </a:spcBef>
              <a:spcAft>
                <a:spcPts val="0"/>
              </a:spcAft>
              <a:buSzPts val="1800"/>
              <a:buChar char="●"/>
            </a:pPr>
            <a:r>
              <a:rPr lang="en"/>
              <a:t>Each foreign key column on a child table should have an index to support lookups, joins, and parent deletions. FK indexes are </a:t>
            </a:r>
            <a:r>
              <a:rPr b="1" lang="en"/>
              <a:t>not</a:t>
            </a:r>
            <a:r>
              <a:rPr lang="en"/>
              <a:t> automatic.</a:t>
            </a:r>
            <a:endParaRPr/>
          </a:p>
          <a:p>
            <a:pPr indent="-342900" lvl="0" marL="457200" rtl="0" algn="l">
              <a:spcBef>
                <a:spcPts val="0"/>
              </a:spcBef>
              <a:spcAft>
                <a:spcPts val="0"/>
              </a:spcAft>
              <a:buSzPts val="1800"/>
              <a:buChar char="●"/>
            </a:pPr>
            <a:r>
              <a:rPr lang="en"/>
              <a:t>Columns that will be used frequently in WHERE clauses should be indexed (sometimes individually, sometimes together in a composite index)</a:t>
            </a:r>
            <a:endParaRPr/>
          </a:p>
          <a:p>
            <a:pPr indent="-342900" lvl="0" marL="457200" rtl="0" algn="l">
              <a:spcBef>
                <a:spcPts val="0"/>
              </a:spcBef>
              <a:spcAft>
                <a:spcPts val="0"/>
              </a:spcAft>
              <a:buSzPts val="1800"/>
              <a:buChar char="●"/>
            </a:pPr>
            <a:r>
              <a:rPr lang="en"/>
              <a:t>Are audit columns or historical tables desired to track creation, updates and deletions?</a:t>
            </a:r>
            <a:endParaRPr/>
          </a:p>
          <a:p>
            <a:pPr indent="-342900" lvl="0" marL="457200" rtl="0" algn="l">
              <a:spcBef>
                <a:spcPts val="0"/>
              </a:spcBef>
              <a:spcAft>
                <a:spcPts val="0"/>
              </a:spcAft>
              <a:buSzPts val="1800"/>
              <a:buChar char="●"/>
            </a:pPr>
            <a:r>
              <a:rPr lang="en"/>
              <a:t>Denormalize only to meet performance goals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4"/>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Physical Model</a:t>
            </a:r>
            <a:endParaRPr/>
          </a:p>
        </p:txBody>
      </p:sp>
      <p:sp>
        <p:nvSpPr>
          <p:cNvPr id="205" name="Google Shape;205;p34"/>
          <p:cNvSpPr txBox="1"/>
          <p:nvPr>
            <p:ph idx="1" type="body"/>
          </p:nvPr>
        </p:nvSpPr>
        <p:spPr>
          <a:xfrm>
            <a:off x="420450" y="1437750"/>
            <a:ext cx="4342500" cy="226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Additions, changes and compromises to meet database features/limitations, and application goals: surrogate keys, audit columns, indexes, materialized views, etc.</a:t>
            </a:r>
            <a:endParaRPr/>
          </a:p>
        </p:txBody>
      </p:sp>
      <p:pic>
        <p:nvPicPr>
          <p:cNvPr id="206" name="Google Shape;206;p34"/>
          <p:cNvPicPr preferRelativeResize="0"/>
          <p:nvPr/>
        </p:nvPicPr>
        <p:blipFill>
          <a:blip r:embed="rId3">
            <a:alphaModFix/>
          </a:blip>
          <a:stretch>
            <a:fillRect/>
          </a:stretch>
        </p:blipFill>
        <p:spPr>
          <a:xfrm>
            <a:off x="4978448" y="155525"/>
            <a:ext cx="3853849" cy="48324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Diagram Notation</a:t>
            </a:r>
            <a:endParaRPr/>
          </a:p>
        </p:txBody>
      </p:sp>
      <p:sp>
        <p:nvSpPr>
          <p:cNvPr id="212" name="Google Shape;212;p35"/>
          <p:cNvSpPr txBox="1"/>
          <p:nvPr>
            <p:ph idx="1" type="body"/>
          </p:nvPr>
        </p:nvSpPr>
        <p:spPr>
          <a:xfrm>
            <a:off x="311700" y="1225225"/>
            <a:ext cx="4533000" cy="2776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This side-by-side comparison is useful to see the differences between the four major notations.</a:t>
            </a:r>
            <a:endParaRPr/>
          </a:p>
          <a:p>
            <a:pPr indent="0" lvl="0" marL="0" rtl="0" algn="l">
              <a:spcBef>
                <a:spcPts val="1200"/>
              </a:spcBef>
              <a:spcAft>
                <a:spcPts val="1200"/>
              </a:spcAft>
              <a:buNone/>
            </a:pPr>
            <a:r>
              <a:rPr lang="en"/>
              <a:t>Every shop I’ve worked in has preferred IE notation, aka “crow’s foot”</a:t>
            </a:r>
            <a:endParaRPr/>
          </a:p>
        </p:txBody>
      </p:sp>
      <p:pic>
        <p:nvPicPr>
          <p:cNvPr id="213" name="Google Shape;213;p35"/>
          <p:cNvPicPr preferRelativeResize="0"/>
          <p:nvPr/>
        </p:nvPicPr>
        <p:blipFill>
          <a:blip r:embed="rId3">
            <a:alphaModFix/>
          </a:blip>
          <a:stretch>
            <a:fillRect/>
          </a:stretch>
        </p:blipFill>
        <p:spPr>
          <a:xfrm>
            <a:off x="4887300" y="1147225"/>
            <a:ext cx="3746641" cy="3691475"/>
          </a:xfrm>
          <a:prstGeom prst="rect">
            <a:avLst/>
          </a:prstGeom>
          <a:noFill/>
          <a:ln>
            <a:noFill/>
          </a:ln>
        </p:spPr>
      </p:pic>
      <p:sp>
        <p:nvSpPr>
          <p:cNvPr id="214" name="Google Shape;214;p35"/>
          <p:cNvSpPr txBox="1"/>
          <p:nvPr/>
        </p:nvSpPr>
        <p:spPr>
          <a:xfrm>
            <a:off x="298800" y="4097725"/>
            <a:ext cx="4588500" cy="7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Open Sans"/>
                <a:ea typeface="Open Sans"/>
                <a:cs typeface="Open Sans"/>
                <a:sym typeface="Open Sans"/>
              </a:rPr>
              <a:t>Diagram from Scott Ambler’s DataModeling101 page (agiledata.org)</a:t>
            </a:r>
            <a:endParaRPr sz="1800">
              <a:solidFill>
                <a:schemeClr val="dk1"/>
              </a:solidFill>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Documentation &amp; Naming</a:t>
            </a:r>
            <a:endParaRPr/>
          </a:p>
        </p:txBody>
      </p:sp>
      <p:sp>
        <p:nvSpPr>
          <p:cNvPr id="220" name="Google Shape;220;p36"/>
          <p:cNvSpPr txBox="1"/>
          <p:nvPr>
            <p:ph idx="1" type="body"/>
          </p:nvPr>
        </p:nvSpPr>
        <p:spPr>
          <a:xfrm>
            <a:off x="311700" y="1225225"/>
            <a:ext cx="8520600" cy="3843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Capture everything currently known about the entities and attributes in table and column comments, e.g. COMMENT ON TABLE mytab IS ‘...’;</a:t>
            </a:r>
            <a:endParaRPr/>
          </a:p>
          <a:p>
            <a:pPr indent="-342900" lvl="0" marL="457200" rtl="0" algn="l">
              <a:spcBef>
                <a:spcPts val="0"/>
              </a:spcBef>
              <a:spcAft>
                <a:spcPts val="0"/>
              </a:spcAft>
              <a:buSzPts val="1800"/>
              <a:buChar char="●"/>
            </a:pPr>
            <a:r>
              <a:rPr lang="en"/>
              <a:t>Naming Principles:</a:t>
            </a:r>
            <a:endParaRPr/>
          </a:p>
          <a:p>
            <a:pPr indent="-317500" lvl="1" marL="914400" rtl="0" algn="l">
              <a:spcBef>
                <a:spcPts val="0"/>
              </a:spcBef>
              <a:spcAft>
                <a:spcPts val="0"/>
              </a:spcAft>
              <a:buSzPts val="1400"/>
              <a:buChar char="○"/>
            </a:pPr>
            <a:r>
              <a:rPr lang="en"/>
              <a:t>Establish and stick to a Logical and Physical Model naming standard</a:t>
            </a:r>
            <a:endParaRPr/>
          </a:p>
          <a:p>
            <a:pPr indent="-317500" lvl="2" marL="1371600" rtl="0" algn="l">
              <a:spcBef>
                <a:spcPts val="0"/>
              </a:spcBef>
              <a:spcAft>
                <a:spcPts val="0"/>
              </a:spcAft>
              <a:buSzPts val="1400"/>
              <a:buChar char="■"/>
            </a:pPr>
            <a:r>
              <a:rPr lang="en"/>
              <a:t>If the convention clashes with legacy, best to be consistent, unless legacy was terrible</a:t>
            </a:r>
            <a:endParaRPr/>
          </a:p>
          <a:p>
            <a:pPr indent="-317500" lvl="1" marL="914400" rtl="0" algn="l">
              <a:spcBef>
                <a:spcPts val="0"/>
              </a:spcBef>
              <a:spcAft>
                <a:spcPts val="0"/>
              </a:spcAft>
              <a:buSzPts val="1400"/>
              <a:buChar char="○"/>
            </a:pPr>
            <a:r>
              <a:rPr lang="en"/>
              <a:t>Every name should be no longer than necessary to be intuitive and self-describing</a:t>
            </a:r>
            <a:endParaRPr/>
          </a:p>
          <a:p>
            <a:pPr indent="-317500" lvl="1" marL="914400" rtl="0" algn="l">
              <a:spcBef>
                <a:spcPts val="0"/>
              </a:spcBef>
              <a:spcAft>
                <a:spcPts val="0"/>
              </a:spcAft>
              <a:buSzPts val="1400"/>
              <a:buChar char="○"/>
            </a:pPr>
            <a:r>
              <a:rPr lang="en"/>
              <a:t>A generic entity name is acceptable: person, object, event, status, etc</a:t>
            </a:r>
            <a:endParaRPr/>
          </a:p>
          <a:p>
            <a:pPr indent="-317500" lvl="1" marL="914400" rtl="0" algn="l">
              <a:spcBef>
                <a:spcPts val="0"/>
              </a:spcBef>
              <a:spcAft>
                <a:spcPts val="0"/>
              </a:spcAft>
              <a:buSzPts val="1400"/>
              <a:buChar char="○"/>
            </a:pPr>
            <a:r>
              <a:rPr lang="en"/>
              <a:t>A generic attribute name, like id, code, text, type, status, etc.,  is heavily discouraged</a:t>
            </a:r>
            <a:endParaRPr/>
          </a:p>
          <a:p>
            <a:pPr indent="-317500" lvl="1" marL="914400" rtl="0" algn="l">
              <a:spcBef>
                <a:spcPts val="0"/>
              </a:spcBef>
              <a:spcAft>
                <a:spcPts val="0"/>
              </a:spcAft>
              <a:buSzPts val="1400"/>
              <a:buChar char="○"/>
            </a:pPr>
            <a:r>
              <a:rPr lang="en"/>
              <a:t>Group related items with a common prefix</a:t>
            </a:r>
            <a:endParaRPr/>
          </a:p>
          <a:p>
            <a:pPr indent="-317500" lvl="1" marL="914400" rtl="0" algn="l">
              <a:spcBef>
                <a:spcPts val="0"/>
              </a:spcBef>
              <a:spcAft>
                <a:spcPts val="0"/>
              </a:spcAft>
              <a:buSzPts val="1400"/>
              <a:buChar char="○"/>
            </a:pPr>
            <a:r>
              <a:rPr lang="en"/>
              <a:t>Use a standard set of suffixes to denote the attribute’s data type. Be consistent.</a:t>
            </a:r>
            <a:endParaRPr/>
          </a:p>
          <a:p>
            <a:pPr indent="-317500" lvl="1" marL="914400" rtl="0" algn="l">
              <a:spcBef>
                <a:spcPts val="0"/>
              </a:spcBef>
              <a:spcAft>
                <a:spcPts val="0"/>
              </a:spcAft>
              <a:buSzPts val="1400"/>
              <a:buChar char="○"/>
            </a:pPr>
            <a:r>
              <a:rPr lang="en"/>
              <a:t>Attribute names should represent the positive, active case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7"/>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Review and Versioning</a:t>
            </a:r>
            <a:endParaRPr/>
          </a:p>
        </p:txBody>
      </p:sp>
      <p:sp>
        <p:nvSpPr>
          <p:cNvPr id="226" name="Google Shape;226;p37"/>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model should be reviewed by peers, the application team, the business analyst, domain or subject expert.</a:t>
            </a:r>
            <a:endParaRPr/>
          </a:p>
          <a:p>
            <a:pPr indent="-342900" lvl="0" marL="457200" rtl="0" algn="l">
              <a:spcBef>
                <a:spcPts val="0"/>
              </a:spcBef>
              <a:spcAft>
                <a:spcPts val="0"/>
              </a:spcAft>
              <a:buSzPts val="1800"/>
              <a:buChar char="●"/>
            </a:pPr>
            <a:r>
              <a:rPr lang="en"/>
              <a:t>Takes notes, incorporate changes and refactor the model until it is solid and “feels right”</a:t>
            </a:r>
            <a:endParaRPr/>
          </a:p>
          <a:p>
            <a:pPr indent="-342900" lvl="0" marL="457200" rtl="0" algn="l">
              <a:spcBef>
                <a:spcPts val="0"/>
              </a:spcBef>
              <a:spcAft>
                <a:spcPts val="0"/>
              </a:spcAft>
              <a:buSzPts val="1800"/>
              <a:buChar char="●"/>
            </a:pPr>
            <a:r>
              <a:rPr lang="en"/>
              <a:t>Once approved, check into your SCC system</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8"/>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Modeling 101 - Tools</a:t>
            </a:r>
            <a:endParaRPr/>
          </a:p>
        </p:txBody>
      </p:sp>
      <p:sp>
        <p:nvSpPr>
          <p:cNvPr id="232" name="Google Shape;232;p38"/>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Requirements &amp; Documentation: Atlassian Confluence, MS OneNote, Azure ADO Wiki</a:t>
            </a:r>
            <a:endParaRPr/>
          </a:p>
          <a:p>
            <a:pPr indent="-342900" lvl="0" marL="457200" rtl="0" algn="l">
              <a:spcBef>
                <a:spcPts val="0"/>
              </a:spcBef>
              <a:spcAft>
                <a:spcPts val="0"/>
              </a:spcAft>
              <a:buSzPts val="1800"/>
              <a:buChar char="●"/>
            </a:pPr>
            <a:r>
              <a:rPr lang="en"/>
              <a:t>Modeling: Idera ER/Studio, Quest Erwin, DbSchema, Oracle SDDM</a:t>
            </a:r>
            <a:endParaRPr/>
          </a:p>
          <a:p>
            <a:pPr indent="-342900" lvl="0" marL="457200" rtl="0" algn="l">
              <a:spcBef>
                <a:spcPts val="0"/>
              </a:spcBef>
              <a:spcAft>
                <a:spcPts val="0"/>
              </a:spcAft>
              <a:buSzPts val="1800"/>
              <a:buChar char="●"/>
            </a:pPr>
            <a:r>
              <a:rPr lang="en"/>
              <a:t>DB IDE: PL/SQL Developer, Oracle SQLdeveloper, DataGrip, DBeaver</a:t>
            </a:r>
            <a:endParaRPr/>
          </a:p>
          <a:p>
            <a:pPr indent="-342900" lvl="0" marL="457200" rtl="0" algn="l">
              <a:spcBef>
                <a:spcPts val="0"/>
              </a:spcBef>
              <a:spcAft>
                <a:spcPts val="0"/>
              </a:spcAft>
              <a:buSzPts val="1800"/>
              <a:buChar char="●"/>
            </a:pPr>
            <a:r>
              <a:rPr lang="en"/>
              <a:t>SCC: git + GitHub</a:t>
            </a:r>
            <a:endParaRPr/>
          </a:p>
          <a:p>
            <a:pPr indent="-342900" lvl="0" marL="457200" rtl="0" algn="l">
              <a:spcBef>
                <a:spcPts val="0"/>
              </a:spcBef>
              <a:spcAft>
                <a:spcPts val="0"/>
              </a:spcAft>
              <a:buSzPts val="1800"/>
              <a:buChar char="●"/>
            </a:pPr>
            <a:r>
              <a:rPr lang="en"/>
              <a:t>Migration/Deployment: Liquibase, Flyway</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3C47D"/>
        </a:solidFill>
      </p:bgPr>
    </p:bg>
    <p:spTree>
      <p:nvGrpSpPr>
        <p:cNvPr id="236" name="Shape 236"/>
        <p:cNvGrpSpPr/>
        <p:nvPr/>
      </p:nvGrpSpPr>
      <p:grpSpPr>
        <a:xfrm>
          <a:off x="0" y="0"/>
          <a:ext cx="0" cy="0"/>
          <a:chOff x="0" y="0"/>
          <a:chExt cx="0" cy="0"/>
        </a:xfrm>
      </p:grpSpPr>
      <p:sp>
        <p:nvSpPr>
          <p:cNvPr id="237" name="Google Shape;237;p39"/>
          <p:cNvSpPr txBox="1"/>
          <p:nvPr>
            <p:ph type="title"/>
          </p:nvPr>
        </p:nvSpPr>
        <p:spPr>
          <a:xfrm>
            <a:off x="490250" y="450150"/>
            <a:ext cx="5878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Let’s Practice!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0"/>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Simple Library Item Checkout Application</a:t>
            </a:r>
            <a:endParaRPr/>
          </a:p>
        </p:txBody>
      </p:sp>
      <p:sp>
        <p:nvSpPr>
          <p:cNvPr id="243" name="Google Shape;243;p40"/>
          <p:cNvSpPr txBox="1"/>
          <p:nvPr>
            <p:ph idx="1" type="body"/>
          </p:nvPr>
        </p:nvSpPr>
        <p:spPr>
          <a:xfrm>
            <a:off x="2656400" y="1225225"/>
            <a:ext cx="6175800" cy="33540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latin typeface="Arial"/>
                <a:ea typeface="Arial"/>
                <a:cs typeface="Arial"/>
                <a:sym typeface="Arial"/>
              </a:rPr>
              <a:t>Have a look at the following checkout receipt and write down the entities, attributes and relationships that you foresee the system needing.</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rPr lang="en">
                <a:latin typeface="Arial"/>
                <a:ea typeface="Arial"/>
                <a:cs typeface="Arial"/>
                <a:sym typeface="Arial"/>
              </a:rPr>
              <a:t>Then write down any questions that come to mind as you are teasing those out of this receipt and asking yourself if you understand everything about the needs of this system.</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rPr b="1" lang="en">
                <a:latin typeface="Arial"/>
                <a:ea typeface="Arial"/>
                <a:cs typeface="Arial"/>
                <a:sym typeface="Arial"/>
              </a:rPr>
              <a:t>DO NOT PROCEED TO THE NEXT SLIDE.</a:t>
            </a:r>
            <a:endParaRPr b="1">
              <a:latin typeface="Arial"/>
              <a:ea typeface="Arial"/>
              <a:cs typeface="Arial"/>
              <a:sym typeface="Arial"/>
            </a:endParaRPr>
          </a:p>
          <a:p>
            <a:pPr indent="0" lvl="0" marL="0" rtl="0" algn="l">
              <a:spcBef>
                <a:spcPts val="0"/>
              </a:spcBef>
              <a:spcAft>
                <a:spcPts val="0"/>
              </a:spcAft>
              <a:buNone/>
            </a:pPr>
            <a:r>
              <a:rPr b="1" lang="en">
                <a:latin typeface="Arial"/>
                <a:ea typeface="Arial"/>
                <a:cs typeface="Arial"/>
                <a:sym typeface="Arial"/>
              </a:rPr>
              <a:t>ACTUALLY DO THIS EXERCISE.</a:t>
            </a:r>
            <a:endParaRPr b="1">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rPr lang="en">
                <a:solidFill>
                  <a:srgbClr val="00B050"/>
                </a:solidFill>
                <a:latin typeface="Arial"/>
                <a:ea typeface="Arial"/>
                <a:cs typeface="Arial"/>
                <a:sym typeface="Arial"/>
              </a:rPr>
              <a:t>Bonus</a:t>
            </a:r>
            <a:r>
              <a:rPr lang="en">
                <a:latin typeface="Arial"/>
                <a:ea typeface="Arial"/>
                <a:cs typeface="Arial"/>
                <a:sym typeface="Arial"/>
              </a:rPr>
              <a:t>: Create a conceptual model, a logical model, and a physical model before the next slide</a:t>
            </a:r>
            <a:endParaRPr/>
          </a:p>
        </p:txBody>
      </p:sp>
      <p:pic>
        <p:nvPicPr>
          <p:cNvPr id="244" name="Google Shape;244;p40"/>
          <p:cNvPicPr preferRelativeResize="0"/>
          <p:nvPr/>
        </p:nvPicPr>
        <p:blipFill>
          <a:blip r:embed="rId3">
            <a:alphaModFix/>
          </a:blip>
          <a:stretch>
            <a:fillRect/>
          </a:stretch>
        </p:blipFill>
        <p:spPr>
          <a:xfrm>
            <a:off x="311700" y="1147225"/>
            <a:ext cx="2077632" cy="369147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41"/>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Simple Library Item Checkout Application</a:t>
            </a:r>
            <a:endParaRPr/>
          </a:p>
        </p:txBody>
      </p:sp>
      <p:sp>
        <p:nvSpPr>
          <p:cNvPr id="250" name="Google Shape;250;p41"/>
          <p:cNvSpPr txBox="1"/>
          <p:nvPr>
            <p:ph idx="1" type="body"/>
          </p:nvPr>
        </p:nvSpPr>
        <p:spPr>
          <a:xfrm>
            <a:off x="2656400" y="1225225"/>
            <a:ext cx="6175800" cy="36915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b="1" lang="en">
                <a:latin typeface="Arial"/>
                <a:ea typeface="Arial"/>
                <a:cs typeface="Arial"/>
                <a:sym typeface="Arial"/>
              </a:rPr>
              <a:t>Entities &amp; Attributes:</a:t>
            </a:r>
            <a:endParaRPr b="1">
              <a:latin typeface="Arial"/>
              <a:ea typeface="Arial"/>
              <a:cs typeface="Arial"/>
              <a:sym typeface="Arial"/>
            </a:endParaRPr>
          </a:p>
          <a:p>
            <a:pPr indent="-308610" lvl="0" marL="457200" rtl="0" algn="l">
              <a:spcBef>
                <a:spcPts val="0"/>
              </a:spcBef>
              <a:spcAft>
                <a:spcPts val="0"/>
              </a:spcAft>
              <a:buSzPct val="100000"/>
              <a:buFont typeface="Arial"/>
              <a:buChar char="●"/>
            </a:pPr>
            <a:r>
              <a:rPr lang="en">
                <a:latin typeface="Arial"/>
                <a:ea typeface="Arial"/>
                <a:cs typeface="Arial"/>
                <a:sym typeface="Arial"/>
              </a:rPr>
              <a:t>Receipt (Library, Patron Barcode, [Item], Timestamp in local TZ)</a:t>
            </a:r>
            <a:endParaRPr>
              <a:latin typeface="Arial"/>
              <a:ea typeface="Arial"/>
              <a:cs typeface="Arial"/>
              <a:sym typeface="Arial"/>
            </a:endParaRPr>
          </a:p>
          <a:p>
            <a:pPr indent="-308610" lvl="0" marL="457200" rtl="0" algn="l">
              <a:spcBef>
                <a:spcPts val="0"/>
              </a:spcBef>
              <a:spcAft>
                <a:spcPts val="0"/>
              </a:spcAft>
              <a:buSzPct val="100000"/>
              <a:buFont typeface="Arial"/>
              <a:buChar char="●"/>
            </a:pPr>
            <a:r>
              <a:rPr lang="en">
                <a:latin typeface="Arial"/>
                <a:ea typeface="Arial"/>
                <a:cs typeface="Arial"/>
                <a:sym typeface="Arial"/>
              </a:rPr>
              <a:t>Library (Name, URL, Phone)</a:t>
            </a:r>
            <a:endParaRPr>
              <a:latin typeface="Arial"/>
              <a:ea typeface="Arial"/>
              <a:cs typeface="Arial"/>
              <a:sym typeface="Arial"/>
            </a:endParaRPr>
          </a:p>
          <a:p>
            <a:pPr indent="-308610" lvl="0" marL="457200" rtl="0" algn="l">
              <a:spcBef>
                <a:spcPts val="0"/>
              </a:spcBef>
              <a:spcAft>
                <a:spcPts val="0"/>
              </a:spcAft>
              <a:buSzPct val="100000"/>
              <a:buFont typeface="Arial"/>
              <a:buChar char="●"/>
            </a:pPr>
            <a:r>
              <a:rPr lang="en">
                <a:latin typeface="Arial"/>
                <a:ea typeface="Arial"/>
                <a:cs typeface="Arial"/>
                <a:sym typeface="Arial"/>
              </a:rPr>
              <a:t>Patron (Barcode)</a:t>
            </a:r>
            <a:endParaRPr>
              <a:latin typeface="Arial"/>
              <a:ea typeface="Arial"/>
              <a:cs typeface="Arial"/>
              <a:sym typeface="Arial"/>
            </a:endParaRPr>
          </a:p>
          <a:p>
            <a:pPr indent="-308610" lvl="0" marL="457200" rtl="0" algn="l">
              <a:spcBef>
                <a:spcPts val="0"/>
              </a:spcBef>
              <a:spcAft>
                <a:spcPts val="0"/>
              </a:spcAft>
              <a:buSzPct val="100000"/>
              <a:buFont typeface="Arial"/>
              <a:buChar char="●"/>
            </a:pPr>
            <a:r>
              <a:rPr lang="en">
                <a:latin typeface="Arial"/>
                <a:ea typeface="Arial"/>
                <a:cs typeface="Arial"/>
                <a:sym typeface="Arial"/>
              </a:rPr>
              <a:t>Item (Barcode, Type, Title, Due Date)</a:t>
            </a:r>
            <a:endParaRPr>
              <a:latin typeface="Arial"/>
              <a:ea typeface="Arial"/>
              <a:cs typeface="Arial"/>
              <a:sym typeface="Arial"/>
            </a:endParaRPr>
          </a:p>
          <a:p>
            <a:pPr indent="0" lvl="0" marL="0" rtl="0" algn="l">
              <a:spcBef>
                <a:spcPts val="0"/>
              </a:spcBef>
              <a:spcAft>
                <a:spcPts val="0"/>
              </a:spcAft>
              <a:buNone/>
            </a:pPr>
            <a:r>
              <a:rPr b="1" lang="en">
                <a:latin typeface="Arial"/>
                <a:ea typeface="Arial"/>
                <a:cs typeface="Arial"/>
                <a:sym typeface="Arial"/>
              </a:rPr>
              <a:t>Relationships:</a:t>
            </a:r>
            <a:endParaRPr b="1">
              <a:latin typeface="Arial"/>
              <a:ea typeface="Arial"/>
              <a:cs typeface="Arial"/>
              <a:sym typeface="Arial"/>
            </a:endParaRPr>
          </a:p>
          <a:p>
            <a:pPr indent="-308610" lvl="0" marL="457200" rtl="0" algn="l">
              <a:spcBef>
                <a:spcPts val="0"/>
              </a:spcBef>
              <a:spcAft>
                <a:spcPts val="0"/>
              </a:spcAft>
              <a:buSzPct val="100000"/>
              <a:buFont typeface="Arial"/>
              <a:buChar char="●"/>
            </a:pPr>
            <a:r>
              <a:rPr lang="en">
                <a:latin typeface="Arial"/>
                <a:ea typeface="Arial"/>
                <a:cs typeface="Arial"/>
                <a:sym typeface="Arial"/>
              </a:rPr>
              <a:t>Library issues a card to a patron. When checking out items, patron receives a receipt. Receipt lists 1..25 items</a:t>
            </a:r>
            <a:endParaRPr>
              <a:latin typeface="Arial"/>
              <a:ea typeface="Arial"/>
              <a:cs typeface="Arial"/>
              <a:sym typeface="Arial"/>
            </a:endParaRPr>
          </a:p>
          <a:p>
            <a:pPr indent="0" lvl="0" marL="0" rtl="0" algn="l">
              <a:spcBef>
                <a:spcPts val="0"/>
              </a:spcBef>
              <a:spcAft>
                <a:spcPts val="0"/>
              </a:spcAft>
              <a:buNone/>
            </a:pPr>
            <a:r>
              <a:rPr b="1" lang="en">
                <a:latin typeface="Arial"/>
                <a:ea typeface="Arial"/>
                <a:cs typeface="Arial"/>
                <a:sym typeface="Arial"/>
              </a:rPr>
              <a:t>Rules:</a:t>
            </a:r>
            <a:endParaRPr b="1">
              <a:latin typeface="Arial"/>
              <a:ea typeface="Arial"/>
              <a:cs typeface="Arial"/>
              <a:sym typeface="Arial"/>
            </a:endParaRPr>
          </a:p>
          <a:p>
            <a:pPr indent="-308610" lvl="0" marL="457200" rtl="0" algn="l">
              <a:spcBef>
                <a:spcPts val="0"/>
              </a:spcBef>
              <a:spcAft>
                <a:spcPts val="0"/>
              </a:spcAft>
              <a:buSzPct val="100000"/>
              <a:buFont typeface="Arial"/>
              <a:buChar char="●"/>
            </a:pPr>
            <a:r>
              <a:rPr lang="en">
                <a:latin typeface="Arial"/>
                <a:ea typeface="Arial"/>
                <a:cs typeface="Arial"/>
                <a:sym typeface="Arial"/>
              </a:rPr>
              <a:t>Books and Audiobooks are due in 3 weeks</a:t>
            </a:r>
            <a:endParaRPr>
              <a:latin typeface="Arial"/>
              <a:ea typeface="Arial"/>
              <a:cs typeface="Arial"/>
              <a:sym typeface="Arial"/>
            </a:endParaRPr>
          </a:p>
          <a:p>
            <a:pPr indent="-308610" lvl="0" marL="457200" rtl="0" algn="l">
              <a:spcBef>
                <a:spcPts val="0"/>
              </a:spcBef>
              <a:spcAft>
                <a:spcPts val="0"/>
              </a:spcAft>
              <a:buSzPct val="100000"/>
              <a:buFont typeface="Arial"/>
              <a:buChar char="●"/>
            </a:pPr>
            <a:r>
              <a:rPr lang="en">
                <a:latin typeface="Arial"/>
                <a:ea typeface="Arial"/>
                <a:cs typeface="Arial"/>
                <a:sym typeface="Arial"/>
              </a:rPr>
              <a:t>Videos are due in 1 week</a:t>
            </a:r>
            <a:endParaRPr>
              <a:latin typeface="Arial"/>
              <a:ea typeface="Arial"/>
              <a:cs typeface="Arial"/>
              <a:sym typeface="Arial"/>
            </a:endParaRPr>
          </a:p>
          <a:p>
            <a:pPr indent="-308610" lvl="0" marL="457200" rtl="0" algn="l">
              <a:spcBef>
                <a:spcPts val="0"/>
              </a:spcBef>
              <a:spcAft>
                <a:spcPts val="0"/>
              </a:spcAft>
              <a:buSzPct val="100000"/>
              <a:buFont typeface="Arial"/>
              <a:buChar char="●"/>
            </a:pPr>
            <a:r>
              <a:rPr lang="en">
                <a:latin typeface="Arial"/>
                <a:ea typeface="Arial"/>
                <a:cs typeface="Arial"/>
                <a:sym typeface="Arial"/>
              </a:rPr>
              <a:t>Patron may checkout a maximum of 25 total items</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rPr b="1" lang="en">
                <a:latin typeface="Arial"/>
                <a:ea typeface="Arial"/>
                <a:cs typeface="Arial"/>
                <a:sym typeface="Arial"/>
              </a:rPr>
              <a:t>Questions (small sample):</a:t>
            </a:r>
            <a:endParaRPr b="1">
              <a:latin typeface="Arial"/>
              <a:ea typeface="Arial"/>
              <a:cs typeface="Arial"/>
              <a:sym typeface="Arial"/>
            </a:endParaRPr>
          </a:p>
          <a:p>
            <a:pPr indent="-308610" lvl="0" marL="457200" rtl="0" algn="l">
              <a:spcBef>
                <a:spcPts val="0"/>
              </a:spcBef>
              <a:spcAft>
                <a:spcPts val="0"/>
              </a:spcAft>
              <a:buSzPct val="100000"/>
              <a:buFont typeface="Arial"/>
              <a:buChar char="●"/>
            </a:pPr>
            <a:r>
              <a:rPr lang="en">
                <a:latin typeface="Arial"/>
                <a:ea typeface="Arial"/>
                <a:cs typeface="Arial"/>
                <a:sym typeface="Arial"/>
              </a:rPr>
              <a:t>Would you like to store and display the item type?</a:t>
            </a:r>
            <a:endParaRPr>
              <a:latin typeface="Arial"/>
              <a:ea typeface="Arial"/>
              <a:cs typeface="Arial"/>
              <a:sym typeface="Arial"/>
            </a:endParaRPr>
          </a:p>
          <a:p>
            <a:pPr indent="-308610" lvl="0" marL="457200" rtl="0" algn="l">
              <a:spcBef>
                <a:spcPts val="0"/>
              </a:spcBef>
              <a:spcAft>
                <a:spcPts val="0"/>
              </a:spcAft>
              <a:buSzPct val="100000"/>
              <a:buFont typeface="Arial"/>
              <a:buChar char="●"/>
            </a:pPr>
            <a:r>
              <a:rPr lang="en">
                <a:latin typeface="Arial"/>
                <a:ea typeface="Arial"/>
                <a:cs typeface="Arial"/>
                <a:sym typeface="Arial"/>
              </a:rPr>
              <a:t>How old must a patron be to own a card?</a:t>
            </a:r>
            <a:endParaRPr>
              <a:latin typeface="Arial"/>
              <a:ea typeface="Arial"/>
              <a:cs typeface="Arial"/>
              <a:sym typeface="Arial"/>
            </a:endParaRPr>
          </a:p>
          <a:p>
            <a:pPr indent="-308610" lvl="0" marL="457200" rtl="0" algn="l">
              <a:spcBef>
                <a:spcPts val="0"/>
              </a:spcBef>
              <a:spcAft>
                <a:spcPts val="0"/>
              </a:spcAft>
              <a:buSzPct val="100000"/>
              <a:buFont typeface="Arial"/>
              <a:buChar char="●"/>
            </a:pPr>
            <a:r>
              <a:rPr lang="en">
                <a:latin typeface="Arial"/>
                <a:ea typeface="Arial"/>
                <a:cs typeface="Arial"/>
                <a:sym typeface="Arial"/>
              </a:rPr>
              <a:t>Can the card be used at other city libraries?</a:t>
            </a:r>
            <a:endParaRPr>
              <a:latin typeface="Arial"/>
              <a:ea typeface="Arial"/>
              <a:cs typeface="Arial"/>
              <a:sym typeface="Arial"/>
            </a:endParaRPr>
          </a:p>
          <a:p>
            <a:pPr indent="-308610" lvl="0" marL="457200" rtl="0" algn="l">
              <a:spcBef>
                <a:spcPts val="0"/>
              </a:spcBef>
              <a:spcAft>
                <a:spcPts val="0"/>
              </a:spcAft>
              <a:buSzPct val="100000"/>
              <a:buFont typeface="Arial"/>
              <a:buChar char="●"/>
            </a:pPr>
            <a:r>
              <a:rPr lang="en">
                <a:latin typeface="Arial"/>
                <a:ea typeface="Arial"/>
                <a:cs typeface="Arial"/>
                <a:sym typeface="Arial"/>
              </a:rPr>
              <a:t>Is Barcode always numeric? Can it start with 0’s? Does it have a fixed length?</a:t>
            </a:r>
            <a:endParaRPr>
              <a:latin typeface="Arial"/>
              <a:ea typeface="Arial"/>
              <a:cs typeface="Arial"/>
              <a:sym typeface="Arial"/>
            </a:endParaRPr>
          </a:p>
        </p:txBody>
      </p:sp>
      <p:pic>
        <p:nvPicPr>
          <p:cNvPr id="251" name="Google Shape;251;p41"/>
          <p:cNvPicPr preferRelativeResize="0"/>
          <p:nvPr/>
        </p:nvPicPr>
        <p:blipFill>
          <a:blip r:embed="rId3">
            <a:alphaModFix/>
          </a:blip>
          <a:stretch>
            <a:fillRect/>
          </a:stretch>
        </p:blipFill>
        <p:spPr>
          <a:xfrm>
            <a:off x="152400" y="1299625"/>
            <a:ext cx="2147569" cy="369147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2"/>
          <p:cNvSpPr txBox="1"/>
          <p:nvPr>
            <p:ph idx="1" type="body"/>
          </p:nvPr>
        </p:nvSpPr>
        <p:spPr>
          <a:xfrm>
            <a:off x="311700" y="1225225"/>
            <a:ext cx="2891700" cy="3332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Clr>
                <a:schemeClr val="dk1"/>
              </a:buClr>
              <a:buSzPct val="61111"/>
              <a:buFont typeface="Arial"/>
              <a:buNone/>
            </a:pPr>
            <a:r>
              <a:rPr lang="en"/>
              <a:t>What is missing?</a:t>
            </a:r>
            <a:endParaRPr/>
          </a:p>
          <a:p>
            <a:pPr indent="0" lvl="0" marL="0" rtl="0" algn="l">
              <a:spcBef>
                <a:spcPts val="1200"/>
              </a:spcBef>
              <a:spcAft>
                <a:spcPts val="0"/>
              </a:spcAft>
              <a:buClr>
                <a:schemeClr val="dk1"/>
              </a:buClr>
              <a:buSzPct val="61111"/>
              <a:buFont typeface="Arial"/>
              <a:buNone/>
            </a:pPr>
            <a:r>
              <a:t/>
            </a:r>
            <a:endParaRPr/>
          </a:p>
          <a:p>
            <a:pPr indent="0" lvl="0" marL="0" rtl="0" algn="l">
              <a:spcBef>
                <a:spcPts val="1200"/>
              </a:spcBef>
              <a:spcAft>
                <a:spcPts val="0"/>
              </a:spcAft>
              <a:buClr>
                <a:schemeClr val="dk1"/>
              </a:buClr>
              <a:buSzPct val="61111"/>
              <a:buFont typeface="Arial"/>
              <a:buNone/>
            </a:pPr>
            <a:r>
              <a:rPr lang="en"/>
              <a:t>Do you anticipate problems with this model as you walk a patron through getting a library card and checking out a mix of items?</a:t>
            </a:r>
            <a:endParaRPr/>
          </a:p>
          <a:p>
            <a:pPr indent="0" lvl="0" marL="0" rtl="0" algn="l">
              <a:spcBef>
                <a:spcPts val="1200"/>
              </a:spcBef>
              <a:spcAft>
                <a:spcPts val="0"/>
              </a:spcAft>
              <a:buClr>
                <a:schemeClr val="dk1"/>
              </a:buClr>
              <a:buSzPct val="61111"/>
              <a:buFont typeface="Arial"/>
              <a:buNone/>
            </a:pPr>
            <a:r>
              <a:t/>
            </a:r>
            <a:endParaRPr/>
          </a:p>
          <a:p>
            <a:pPr indent="0" lvl="0" marL="0" rtl="0" algn="l">
              <a:spcBef>
                <a:spcPts val="1200"/>
              </a:spcBef>
              <a:spcAft>
                <a:spcPts val="1200"/>
              </a:spcAft>
              <a:buNone/>
            </a:pPr>
            <a:r>
              <a:t/>
            </a:r>
            <a:endParaRPr/>
          </a:p>
        </p:txBody>
      </p:sp>
      <p:pic>
        <p:nvPicPr>
          <p:cNvPr id="257" name="Google Shape;257;p42"/>
          <p:cNvPicPr preferRelativeResize="0"/>
          <p:nvPr/>
        </p:nvPicPr>
        <p:blipFill>
          <a:blip r:embed="rId3">
            <a:alphaModFix/>
          </a:blip>
          <a:stretch>
            <a:fillRect/>
          </a:stretch>
        </p:blipFill>
        <p:spPr>
          <a:xfrm>
            <a:off x="3289599" y="199963"/>
            <a:ext cx="5604124" cy="47435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3"/>
          <p:cNvSpPr txBox="1"/>
          <p:nvPr>
            <p:ph idx="1" type="body"/>
          </p:nvPr>
        </p:nvSpPr>
        <p:spPr>
          <a:xfrm>
            <a:off x="311700" y="1225225"/>
            <a:ext cx="2891700" cy="33324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
              <a:t>What about this model?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Due dates are now handled cleanly.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Searching for items in currently checked out inventory is easy.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holes can you still see?</a:t>
            </a:r>
            <a:endParaRPr/>
          </a:p>
          <a:p>
            <a:pPr indent="0" lvl="0" marL="0" rtl="0" algn="l">
              <a:spcBef>
                <a:spcPts val="0"/>
              </a:spcBef>
              <a:spcAft>
                <a:spcPts val="0"/>
              </a:spcAft>
              <a:buNone/>
            </a:pPr>
            <a:r>
              <a:t/>
            </a:r>
            <a:endParaRPr/>
          </a:p>
          <a:p>
            <a:pPr indent="0" lvl="0" marL="0" rtl="0" algn="l">
              <a:spcBef>
                <a:spcPts val="1200"/>
              </a:spcBef>
              <a:spcAft>
                <a:spcPts val="1200"/>
              </a:spcAft>
              <a:buNone/>
            </a:pPr>
            <a:r>
              <a:t/>
            </a:r>
            <a:endParaRPr/>
          </a:p>
        </p:txBody>
      </p:sp>
      <p:pic>
        <p:nvPicPr>
          <p:cNvPr id="263" name="Google Shape;263;p43"/>
          <p:cNvPicPr preferRelativeResize="0"/>
          <p:nvPr/>
        </p:nvPicPr>
        <p:blipFill>
          <a:blip r:embed="rId3">
            <a:alphaModFix/>
          </a:blip>
          <a:stretch>
            <a:fillRect/>
          </a:stretch>
        </p:blipFill>
        <p:spPr>
          <a:xfrm>
            <a:off x="3355800" y="152400"/>
            <a:ext cx="5635799" cy="469963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3C47D"/>
        </a:solidFill>
      </p:bgPr>
    </p:bg>
    <p:spTree>
      <p:nvGrpSpPr>
        <p:cNvPr id="267" name="Shape 267"/>
        <p:cNvGrpSpPr/>
        <p:nvPr/>
      </p:nvGrpSpPr>
      <p:grpSpPr>
        <a:xfrm>
          <a:off x="0" y="0"/>
          <a:ext cx="0" cy="0"/>
          <a:chOff x="0" y="0"/>
          <a:chExt cx="0" cy="0"/>
        </a:xfrm>
      </p:grpSpPr>
      <p:sp>
        <p:nvSpPr>
          <p:cNvPr id="268" name="Google Shape;268;p44"/>
          <p:cNvSpPr txBox="1"/>
          <p:nvPr>
            <p:ph type="title"/>
          </p:nvPr>
        </p:nvSpPr>
        <p:spPr>
          <a:xfrm>
            <a:off x="490250" y="450150"/>
            <a:ext cx="5878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Guiding Principles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Guiding Principles</a:t>
            </a:r>
            <a:endParaRPr/>
          </a:p>
        </p:txBody>
      </p:sp>
      <p:sp>
        <p:nvSpPr>
          <p:cNvPr id="274" name="Google Shape;274;p45"/>
          <p:cNvSpPr txBox="1"/>
          <p:nvPr>
            <p:ph idx="1" type="body"/>
          </p:nvPr>
        </p:nvSpPr>
        <p:spPr>
          <a:xfrm>
            <a:off x="468750" y="931200"/>
            <a:ext cx="5067900" cy="3281100"/>
          </a:xfrm>
          <a:prstGeom prst="rect">
            <a:avLst/>
          </a:prstGeom>
        </p:spPr>
        <p:txBody>
          <a:bodyPr anchorCtr="0" anchor="ctr" bIns="91425" lIns="91425" spcFirstLastPara="1" rIns="91425" wrap="square" tIns="91425">
            <a:normAutofit/>
          </a:bodyPr>
          <a:lstStyle/>
          <a:p>
            <a:pPr indent="0" lvl="0" marL="0" rtl="0" algn="ctr">
              <a:spcBef>
                <a:spcPts val="0"/>
              </a:spcBef>
              <a:spcAft>
                <a:spcPts val="1200"/>
              </a:spcAft>
              <a:buNone/>
            </a:pPr>
            <a:r>
              <a:rPr lang="en" sz="3600">
                <a:highlight>
                  <a:srgbClr val="FFD966"/>
                </a:highlight>
              </a:rPr>
              <a:t>Know Your Data</a:t>
            </a:r>
            <a:endParaRPr sz="3600">
              <a:highlight>
                <a:srgbClr val="FFD966"/>
              </a:highlight>
            </a:endParaRPr>
          </a:p>
        </p:txBody>
      </p:sp>
      <p:pic>
        <p:nvPicPr>
          <p:cNvPr id="275" name="Google Shape;275;p45"/>
          <p:cNvPicPr preferRelativeResize="0"/>
          <p:nvPr/>
        </p:nvPicPr>
        <p:blipFill>
          <a:blip r:embed="rId3">
            <a:alphaModFix/>
          </a:blip>
          <a:stretch>
            <a:fillRect/>
          </a:stretch>
        </p:blipFill>
        <p:spPr>
          <a:xfrm>
            <a:off x="5536650" y="795637"/>
            <a:ext cx="3552227" cy="355222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Questions for Entities and Domains</a:t>
            </a:r>
            <a:endParaRPr/>
          </a:p>
        </p:txBody>
      </p:sp>
      <p:sp>
        <p:nvSpPr>
          <p:cNvPr id="281" name="Google Shape;281;p46"/>
          <p:cNvSpPr txBox="1"/>
          <p:nvPr>
            <p:ph idx="1" type="body"/>
          </p:nvPr>
        </p:nvSpPr>
        <p:spPr>
          <a:xfrm>
            <a:off x="311700" y="1225225"/>
            <a:ext cx="3999900" cy="33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Will that report be paginated, or will you want the entire query results at once?</a:t>
            </a:r>
            <a:endParaRPr sz="1200"/>
          </a:p>
          <a:p>
            <a:pPr indent="0" lvl="0" marL="0" rtl="0" algn="l">
              <a:spcBef>
                <a:spcPts val="1200"/>
              </a:spcBef>
              <a:spcAft>
                <a:spcPts val="0"/>
              </a:spcAft>
              <a:buNone/>
            </a:pPr>
            <a:r>
              <a:rPr lang="en" sz="1200"/>
              <a:t>How many records do you initially anticipate in the table behind that screen?</a:t>
            </a:r>
            <a:endParaRPr sz="1200"/>
          </a:p>
          <a:p>
            <a:pPr indent="0" lvl="0" marL="0" rtl="0" algn="l">
              <a:spcBef>
                <a:spcPts val="1200"/>
              </a:spcBef>
              <a:spcAft>
                <a:spcPts val="0"/>
              </a:spcAft>
              <a:buNone/>
            </a:pPr>
            <a:r>
              <a:rPr lang="en" sz="1200"/>
              <a:t>How much will that grow per day/month/year?</a:t>
            </a:r>
            <a:endParaRPr sz="1200"/>
          </a:p>
          <a:p>
            <a:pPr indent="0" lvl="0" marL="0" rtl="0" algn="l">
              <a:spcBef>
                <a:spcPts val="1200"/>
              </a:spcBef>
              <a:spcAft>
                <a:spcPts val="0"/>
              </a:spcAft>
              <a:buNone/>
            </a:pPr>
            <a:r>
              <a:rPr lang="en" sz="1200"/>
              <a:t>Which fields identify a unique instance of this record?</a:t>
            </a:r>
            <a:endParaRPr sz="1200"/>
          </a:p>
          <a:p>
            <a:pPr indent="0" lvl="0" marL="0" rtl="0" algn="l">
              <a:spcBef>
                <a:spcPts val="1200"/>
              </a:spcBef>
              <a:spcAft>
                <a:spcPts val="0"/>
              </a:spcAft>
              <a:buNone/>
            </a:pPr>
            <a:r>
              <a:rPr lang="en" sz="1200"/>
              <a:t>How long does the customer/business anticipate the data should stay online and accessible? Once the retention period is past, could the data be deleted, or must it be soft-deleted (inactivated), put in historical tables, or moved to a near-line storage medium?</a:t>
            </a:r>
            <a:endParaRPr sz="1200"/>
          </a:p>
          <a:p>
            <a:pPr indent="0" lvl="0" marL="0" rtl="0" algn="l">
              <a:spcBef>
                <a:spcPts val="1200"/>
              </a:spcBef>
              <a:spcAft>
                <a:spcPts val="1200"/>
              </a:spcAft>
              <a:buNone/>
            </a:pPr>
            <a:r>
              <a:rPr lang="en" sz="1200"/>
              <a:t>Could this app and its end users tolerate eventual consistency, or do they demand immediate accuracy?</a:t>
            </a:r>
            <a:endParaRPr sz="1200"/>
          </a:p>
        </p:txBody>
      </p:sp>
      <p:sp>
        <p:nvSpPr>
          <p:cNvPr id="282" name="Google Shape;282;p46"/>
          <p:cNvSpPr txBox="1"/>
          <p:nvPr>
            <p:ph idx="2" type="body"/>
          </p:nvPr>
        </p:nvSpPr>
        <p:spPr>
          <a:xfrm>
            <a:off x="4832400" y="1225225"/>
            <a:ext cx="3999900" cy="33540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Clr>
                <a:schemeClr val="dk1"/>
              </a:buClr>
              <a:buSzPts val="1100"/>
              <a:buFont typeface="Arial"/>
              <a:buNone/>
            </a:pPr>
            <a:r>
              <a:rPr lang="en" sz="1200"/>
              <a:t>What questions and queries are anticipated on this data the app will store?</a:t>
            </a:r>
            <a:endParaRPr sz="1200"/>
          </a:p>
          <a:p>
            <a:pPr indent="0" lvl="0" marL="0" rtl="0" algn="l">
              <a:spcBef>
                <a:spcPts val="1200"/>
              </a:spcBef>
              <a:spcAft>
                <a:spcPts val="0"/>
              </a:spcAft>
              <a:buClr>
                <a:schemeClr val="dk1"/>
              </a:buClr>
              <a:buSzPts val="1100"/>
              <a:buFont typeface="Arial"/>
              <a:buNone/>
            </a:pPr>
            <a:r>
              <a:rPr lang="en" sz="1200"/>
              <a:t>Is the creation and last modification user and timestamp sufficient, or do we need to record metadata and before/after values for every change?</a:t>
            </a:r>
            <a:endParaRPr sz="1200"/>
          </a:p>
          <a:p>
            <a:pPr indent="0" lvl="0" marL="0" rtl="0" algn="l">
              <a:spcBef>
                <a:spcPts val="1200"/>
              </a:spcBef>
              <a:spcAft>
                <a:spcPts val="0"/>
              </a:spcAft>
              <a:buClr>
                <a:schemeClr val="dk1"/>
              </a:buClr>
              <a:buSzPts val="1100"/>
              <a:buFont typeface="Arial"/>
              <a:buNone/>
            </a:pPr>
            <a:r>
              <a:rPr lang="en" sz="1200"/>
              <a:t>What response times are acceptable for this event/action/report/page request?</a:t>
            </a:r>
            <a:endParaRPr sz="1200"/>
          </a:p>
          <a:p>
            <a:pPr indent="0" lvl="0" marL="0" rtl="0" algn="l">
              <a:spcBef>
                <a:spcPts val="1200"/>
              </a:spcBef>
              <a:spcAft>
                <a:spcPts val="0"/>
              </a:spcAft>
              <a:buNone/>
            </a:pPr>
            <a:r>
              <a:rPr lang="en" sz="1200"/>
              <a:t>Have you identified enough detail about the entity to satisfy requirements? (think of a used car app where only the VIN, miles, condition, make, model and year need to be known to post, but there might be far more optional and required fields to make the app usable)</a:t>
            </a:r>
            <a:endParaRPr sz="1200"/>
          </a:p>
          <a:p>
            <a:pPr indent="0" lvl="0" marL="0" rtl="0" algn="l">
              <a:spcBef>
                <a:spcPts val="1200"/>
              </a:spcBef>
              <a:spcAft>
                <a:spcPts val="1200"/>
              </a:spcAft>
              <a:buNone/>
            </a:pPr>
            <a:r>
              <a:rPr lang="en" sz="1200"/>
              <a:t>Are there legal, financial or privacy concerns?</a:t>
            </a:r>
            <a:endParaRPr sz="12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7"/>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Questions for Attributes</a:t>
            </a:r>
            <a:endParaRPr/>
          </a:p>
        </p:txBody>
      </p:sp>
      <p:sp>
        <p:nvSpPr>
          <p:cNvPr id="288" name="Google Shape;288;p47"/>
          <p:cNvSpPr txBox="1"/>
          <p:nvPr>
            <p:ph idx="1" type="body"/>
          </p:nvPr>
        </p:nvSpPr>
        <p:spPr>
          <a:xfrm>
            <a:off x="311700" y="1225225"/>
            <a:ext cx="3999900" cy="33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t>What is the minimum/maximum amount of characters allowed in that field?</a:t>
            </a:r>
            <a:endParaRPr sz="1200"/>
          </a:p>
          <a:p>
            <a:pPr indent="0" lvl="0" marL="0" rtl="0" algn="l">
              <a:spcBef>
                <a:spcPts val="1200"/>
              </a:spcBef>
              <a:spcAft>
                <a:spcPts val="0"/>
              </a:spcAft>
              <a:buClr>
                <a:schemeClr val="dk1"/>
              </a:buClr>
              <a:buSzPts val="1100"/>
              <a:buFont typeface="Arial"/>
              <a:buNone/>
            </a:pPr>
            <a:r>
              <a:rPr lang="en" sz="1200"/>
              <a:t>Is that field optional or required?</a:t>
            </a:r>
            <a:endParaRPr sz="1200"/>
          </a:p>
          <a:p>
            <a:pPr indent="-304800" lvl="0" marL="457200" rtl="0" algn="l">
              <a:spcBef>
                <a:spcPts val="1200"/>
              </a:spcBef>
              <a:spcAft>
                <a:spcPts val="0"/>
              </a:spcAft>
              <a:buSzPts val="1200"/>
              <a:buChar char="●"/>
            </a:pPr>
            <a:r>
              <a:rPr lang="en" sz="1200"/>
              <a:t>Is it required only upon certain condition(s)?</a:t>
            </a:r>
            <a:endParaRPr sz="1200"/>
          </a:p>
          <a:p>
            <a:pPr indent="-304800" lvl="0" marL="457200" rtl="0" algn="l">
              <a:spcBef>
                <a:spcPts val="0"/>
              </a:spcBef>
              <a:spcAft>
                <a:spcPts val="0"/>
              </a:spcAft>
              <a:buSzPts val="1200"/>
              <a:buChar char="●"/>
            </a:pPr>
            <a:r>
              <a:rPr lang="en" sz="1200"/>
              <a:t>Should it be empty upon certain condition(s)?</a:t>
            </a:r>
            <a:endParaRPr sz="1200"/>
          </a:p>
          <a:p>
            <a:pPr indent="0" lvl="0" marL="0" rtl="0" algn="l">
              <a:spcBef>
                <a:spcPts val="1200"/>
              </a:spcBef>
              <a:spcAft>
                <a:spcPts val="0"/>
              </a:spcAft>
              <a:buClr>
                <a:schemeClr val="dk1"/>
              </a:buClr>
              <a:buSzPts val="1100"/>
              <a:buFont typeface="Arial"/>
              <a:buNone/>
            </a:pPr>
            <a:r>
              <a:rPr lang="en" sz="1200"/>
              <a:t>Should the data be normalized to uppercase on the backend (think addresses), or stored exactly as the user typed it in?</a:t>
            </a:r>
            <a:endParaRPr sz="1200"/>
          </a:p>
          <a:p>
            <a:pPr indent="0" lvl="0" marL="0" rtl="0" algn="l">
              <a:spcBef>
                <a:spcPts val="1200"/>
              </a:spcBef>
              <a:spcAft>
                <a:spcPts val="0"/>
              </a:spcAft>
              <a:buNone/>
            </a:pPr>
            <a:r>
              <a:rPr lang="en" sz="1200"/>
              <a:t>What are the allowable values for that radio/checkbox/listbox field?</a:t>
            </a:r>
            <a:endParaRPr sz="1200"/>
          </a:p>
          <a:p>
            <a:pPr indent="0" lvl="0" marL="0" rtl="0" algn="l">
              <a:spcBef>
                <a:spcPts val="1200"/>
              </a:spcBef>
              <a:spcAft>
                <a:spcPts val="1200"/>
              </a:spcAft>
              <a:buNone/>
            </a:pPr>
            <a:r>
              <a:rPr lang="en" sz="1200"/>
              <a:t>Will the users enter the data manually, or is the field fully controlled by the system?</a:t>
            </a:r>
            <a:endParaRPr sz="1200"/>
          </a:p>
        </p:txBody>
      </p:sp>
      <p:sp>
        <p:nvSpPr>
          <p:cNvPr id="289" name="Google Shape;289;p47"/>
          <p:cNvSpPr txBox="1"/>
          <p:nvPr>
            <p:ph idx="2" type="body"/>
          </p:nvPr>
        </p:nvSpPr>
        <p:spPr>
          <a:xfrm>
            <a:off x="4832400" y="1225225"/>
            <a:ext cx="39999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200"/>
              <a:t>Is there a required format, or set of allowable formats, for the values in the field that should be checked by the client, the database, or both?</a:t>
            </a:r>
            <a:endParaRPr sz="1200"/>
          </a:p>
          <a:p>
            <a:pPr indent="0" lvl="0" marL="0" rtl="0" algn="l">
              <a:spcBef>
                <a:spcPts val="1200"/>
              </a:spcBef>
              <a:spcAft>
                <a:spcPts val="0"/>
              </a:spcAft>
              <a:buClr>
                <a:schemeClr val="dk1"/>
              </a:buClr>
              <a:buSzPts val="1100"/>
              <a:buFont typeface="Arial"/>
              <a:buNone/>
            </a:pPr>
            <a:r>
              <a:rPr lang="en" sz="1200"/>
              <a:t>Will that textbox text ever be searched or mined, or will it just be displayed for other users to read?</a:t>
            </a:r>
            <a:endParaRPr sz="1200"/>
          </a:p>
          <a:p>
            <a:pPr indent="0" lvl="0" marL="0" rtl="0" algn="l">
              <a:spcBef>
                <a:spcPts val="1200"/>
              </a:spcBef>
              <a:spcAft>
                <a:spcPts val="0"/>
              </a:spcAft>
              <a:buClr>
                <a:schemeClr val="dk1"/>
              </a:buClr>
              <a:buSzPts val="1100"/>
              <a:buFont typeface="Arial"/>
              <a:buNone/>
            </a:pPr>
            <a:r>
              <a:rPr lang="en" sz="1200"/>
              <a:t>How many digits of precision are required for that number?</a:t>
            </a:r>
            <a:endParaRPr sz="1200"/>
          </a:p>
          <a:p>
            <a:pPr indent="0" lvl="0" marL="0" rtl="0" algn="l">
              <a:spcBef>
                <a:spcPts val="1200"/>
              </a:spcBef>
              <a:spcAft>
                <a:spcPts val="0"/>
              </a:spcAft>
              <a:buClr>
                <a:schemeClr val="dk1"/>
              </a:buClr>
              <a:buSzPts val="1100"/>
              <a:buFont typeface="Arial"/>
              <a:buNone/>
            </a:pPr>
            <a:r>
              <a:rPr lang="en" sz="1200"/>
              <a:t>Is date sufficient, or should time be recorded as well?</a:t>
            </a:r>
            <a:endParaRPr sz="1200"/>
          </a:p>
          <a:p>
            <a:pPr indent="0" lvl="0" marL="0" rtl="0" algn="l">
              <a:spcBef>
                <a:spcPts val="1200"/>
              </a:spcBef>
              <a:spcAft>
                <a:spcPts val="0"/>
              </a:spcAft>
              <a:buClr>
                <a:schemeClr val="dk1"/>
              </a:buClr>
              <a:buSzPts val="1100"/>
              <a:buFont typeface="Arial"/>
              <a:buNone/>
            </a:pPr>
            <a:r>
              <a:rPr lang="en" sz="1200"/>
              <a:t>Will that field/label need to support other languages?</a:t>
            </a:r>
            <a:endParaRPr sz="1200"/>
          </a:p>
          <a:p>
            <a:pPr indent="0" lvl="0" marL="0" rtl="0" algn="l">
              <a:spcBef>
                <a:spcPts val="1200"/>
              </a:spcBef>
              <a:spcAft>
                <a:spcPts val="1200"/>
              </a:spcAft>
              <a:buNone/>
            </a:pPr>
            <a:r>
              <a:rPr lang="en" sz="1200"/>
              <a:t>Does that field need to be masked during entry, or encrypted at rest or in transit across the network?</a:t>
            </a:r>
            <a:endParaRPr sz="12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8"/>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Questions for Relationships and Rules</a:t>
            </a:r>
            <a:endParaRPr/>
          </a:p>
        </p:txBody>
      </p:sp>
      <p:sp>
        <p:nvSpPr>
          <p:cNvPr id="295" name="Google Shape;295;p48"/>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the business rules surrounding how many children or parents are allowed?</a:t>
            </a:r>
            <a:endParaRPr/>
          </a:p>
          <a:p>
            <a:pPr indent="0" lvl="0" marL="0" rtl="0" algn="l">
              <a:spcBef>
                <a:spcPts val="1200"/>
              </a:spcBef>
              <a:spcAft>
                <a:spcPts val="0"/>
              </a:spcAft>
              <a:buNone/>
            </a:pPr>
            <a:r>
              <a:rPr lang="en"/>
              <a:t>Is the relationship optional or required? Is the required…ness dependent on certain conditions?</a:t>
            </a:r>
            <a:endParaRPr/>
          </a:p>
          <a:p>
            <a:pPr indent="0" lvl="0" marL="0" rtl="0" algn="l">
              <a:spcBef>
                <a:spcPts val="1200"/>
              </a:spcBef>
              <a:spcAft>
                <a:spcPts val="0"/>
              </a:spcAft>
              <a:buNone/>
            </a:pPr>
            <a:r>
              <a:rPr lang="en"/>
              <a:t>Is the relationship transferrable? (can it move from one owner to another)</a:t>
            </a:r>
            <a:endParaRPr/>
          </a:p>
          <a:p>
            <a:pPr indent="0" lvl="0" marL="0" rtl="0" algn="l">
              <a:spcBef>
                <a:spcPts val="1200"/>
              </a:spcBef>
              <a:spcAft>
                <a:spcPts val="1200"/>
              </a:spcAft>
              <a:buNone/>
            </a:pPr>
            <a:r>
              <a:rPr lang="en"/>
              <a:t>Where the relationship is recursive (for example employees managed by senior employees), are there business rules about when the field containing the FK value can be filled, or when it should be empty? (for example an employee may not be supervisor of themselves)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9"/>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Guiding Principles</a:t>
            </a:r>
            <a:endParaRPr/>
          </a:p>
        </p:txBody>
      </p:sp>
      <p:sp>
        <p:nvSpPr>
          <p:cNvPr id="301" name="Google Shape;301;p49"/>
          <p:cNvSpPr txBox="1"/>
          <p:nvPr>
            <p:ph idx="1" type="body"/>
          </p:nvPr>
        </p:nvSpPr>
        <p:spPr>
          <a:xfrm>
            <a:off x="468750" y="931200"/>
            <a:ext cx="5067900" cy="3281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3600">
                <a:highlight>
                  <a:srgbClr val="FFD966"/>
                </a:highlight>
              </a:rPr>
              <a:t>Model First</a:t>
            </a:r>
            <a:endParaRPr sz="3600">
              <a:highlight>
                <a:srgbClr val="FFD966"/>
              </a:highlight>
            </a:endParaRPr>
          </a:p>
          <a:p>
            <a:pPr indent="0" lvl="0" marL="0" rtl="0" algn="ctr">
              <a:spcBef>
                <a:spcPts val="1200"/>
              </a:spcBef>
              <a:spcAft>
                <a:spcPts val="1200"/>
              </a:spcAft>
              <a:buNone/>
            </a:pPr>
            <a:r>
              <a:rPr lang="en" sz="3600">
                <a:highlight>
                  <a:srgbClr val="FFD966"/>
                </a:highlight>
              </a:rPr>
              <a:t>Model Well</a:t>
            </a:r>
            <a:endParaRPr sz="3600">
              <a:highlight>
                <a:srgbClr val="FFD966"/>
              </a:highlight>
            </a:endParaRPr>
          </a:p>
        </p:txBody>
      </p:sp>
      <p:pic>
        <p:nvPicPr>
          <p:cNvPr id="302" name="Google Shape;302;p49"/>
          <p:cNvPicPr preferRelativeResize="0"/>
          <p:nvPr/>
        </p:nvPicPr>
        <p:blipFill>
          <a:blip r:embed="rId3">
            <a:alphaModFix/>
          </a:blip>
          <a:stretch>
            <a:fillRect/>
          </a:stretch>
        </p:blipFill>
        <p:spPr>
          <a:xfrm>
            <a:off x="5536650" y="798663"/>
            <a:ext cx="3546175" cy="35461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50"/>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Guiding Principles - Model First</a:t>
            </a:r>
            <a:endParaRPr/>
          </a:p>
        </p:txBody>
      </p:sp>
      <p:sp>
        <p:nvSpPr>
          <p:cNvPr id="308" name="Google Shape;308;p50"/>
          <p:cNvSpPr txBox="1"/>
          <p:nvPr>
            <p:ph idx="1" type="body"/>
          </p:nvPr>
        </p:nvSpPr>
        <p:spPr>
          <a:xfrm>
            <a:off x="311700" y="1225225"/>
            <a:ext cx="8520600" cy="36381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lang="en" sz="2550"/>
              <a:t>Model first means new and changed data structures begin life in the modeling tool, upon a versioned model file. This habit allows a team to:</a:t>
            </a:r>
            <a:endParaRPr sz="2550"/>
          </a:p>
          <a:p>
            <a:pPr indent="-317500" lvl="0" marL="876300" rtl="0" algn="l">
              <a:spcBef>
                <a:spcPts val="1200"/>
              </a:spcBef>
              <a:spcAft>
                <a:spcPts val="0"/>
              </a:spcAft>
              <a:buClr>
                <a:srgbClr val="3A3A3A"/>
              </a:buClr>
              <a:buSzPct val="100000"/>
              <a:buChar char="●"/>
            </a:pPr>
            <a:r>
              <a:rPr lang="en" sz="2000">
                <a:solidFill>
                  <a:srgbClr val="3A3A3A"/>
                </a:solidFill>
                <a:highlight>
                  <a:srgbClr val="FFFFFF"/>
                </a:highlight>
              </a:rPr>
              <a:t>generate and validate data glossaries, dictionaries, and catalogs</a:t>
            </a:r>
            <a:endParaRPr sz="2000">
              <a:solidFill>
                <a:srgbClr val="3A3A3A"/>
              </a:solidFill>
              <a:highlight>
                <a:srgbClr val="FFFFFF"/>
              </a:highlight>
            </a:endParaRPr>
          </a:p>
          <a:p>
            <a:pPr indent="-317500" lvl="0" marL="876300" rtl="0" algn="l">
              <a:spcBef>
                <a:spcPts val="0"/>
              </a:spcBef>
              <a:spcAft>
                <a:spcPts val="0"/>
              </a:spcAft>
              <a:buClr>
                <a:srgbClr val="3A3A3A"/>
              </a:buClr>
              <a:buSzPct val="100000"/>
              <a:buChar char="●"/>
            </a:pPr>
            <a:r>
              <a:rPr lang="en" sz="2000">
                <a:solidFill>
                  <a:srgbClr val="3A3A3A"/>
                </a:solidFill>
                <a:highlight>
                  <a:srgbClr val="FFFFFF"/>
                </a:highlight>
              </a:rPr>
              <a:t>build and maintain slick diagrams and documentation from the modeling tool for publishing, reference and discussions</a:t>
            </a:r>
            <a:endParaRPr sz="2000">
              <a:solidFill>
                <a:srgbClr val="3A3A3A"/>
              </a:solidFill>
              <a:highlight>
                <a:srgbClr val="FFFFFF"/>
              </a:highlight>
            </a:endParaRPr>
          </a:p>
          <a:p>
            <a:pPr indent="-317500" lvl="0" marL="876300" rtl="0" algn="l">
              <a:spcBef>
                <a:spcPts val="0"/>
              </a:spcBef>
              <a:spcAft>
                <a:spcPts val="0"/>
              </a:spcAft>
              <a:buClr>
                <a:srgbClr val="3A3A3A"/>
              </a:buClr>
              <a:buSzPct val="100000"/>
              <a:buChar char="●"/>
            </a:pPr>
            <a:r>
              <a:rPr lang="en" sz="2000">
                <a:solidFill>
                  <a:srgbClr val="3A3A3A"/>
                </a:solidFill>
                <a:highlight>
                  <a:srgbClr val="FFFFFF"/>
                </a:highlight>
              </a:rPr>
              <a:t>compare data models from prior releases to see changes over time</a:t>
            </a:r>
            <a:endParaRPr sz="2000">
              <a:solidFill>
                <a:srgbClr val="3A3A3A"/>
              </a:solidFill>
              <a:highlight>
                <a:srgbClr val="FFFFFF"/>
              </a:highlight>
            </a:endParaRPr>
          </a:p>
          <a:p>
            <a:pPr indent="-317500" lvl="0" marL="876300" rtl="0" algn="l">
              <a:spcBef>
                <a:spcPts val="0"/>
              </a:spcBef>
              <a:spcAft>
                <a:spcPts val="0"/>
              </a:spcAft>
              <a:buClr>
                <a:srgbClr val="3A3A3A"/>
              </a:buClr>
              <a:buSzPct val="100000"/>
              <a:buChar char="●"/>
            </a:pPr>
            <a:r>
              <a:rPr lang="en" sz="2000">
                <a:solidFill>
                  <a:srgbClr val="3A3A3A"/>
                </a:solidFill>
                <a:highlight>
                  <a:srgbClr val="FFFFFF"/>
                </a:highlight>
              </a:rPr>
              <a:t>generate data model change release notes</a:t>
            </a:r>
            <a:endParaRPr sz="2000">
              <a:solidFill>
                <a:srgbClr val="3A3A3A"/>
              </a:solidFill>
              <a:highlight>
                <a:srgbClr val="FFFFFF"/>
              </a:highlight>
            </a:endParaRPr>
          </a:p>
          <a:p>
            <a:pPr indent="-317500" lvl="0" marL="876300" rtl="0" algn="l">
              <a:spcBef>
                <a:spcPts val="0"/>
              </a:spcBef>
              <a:spcAft>
                <a:spcPts val="0"/>
              </a:spcAft>
              <a:buClr>
                <a:srgbClr val="3A3A3A"/>
              </a:buClr>
              <a:buSzPct val="100000"/>
              <a:buChar char="●"/>
            </a:pPr>
            <a:r>
              <a:rPr lang="en" sz="2000">
                <a:solidFill>
                  <a:srgbClr val="3A3A3A"/>
                </a:solidFill>
                <a:highlight>
                  <a:srgbClr val="FFFFFF"/>
                </a:highlight>
              </a:rPr>
              <a:t>re-use common entity, attribute, and domain definitions across models in the same enterprise</a:t>
            </a:r>
            <a:endParaRPr sz="2000">
              <a:solidFill>
                <a:srgbClr val="3A3A3A"/>
              </a:solidFill>
              <a:highlight>
                <a:srgbClr val="FFFFFF"/>
              </a:highlight>
            </a:endParaRPr>
          </a:p>
          <a:p>
            <a:pPr indent="-317500" lvl="0" marL="876300" rtl="0" algn="l">
              <a:spcBef>
                <a:spcPts val="0"/>
              </a:spcBef>
              <a:spcAft>
                <a:spcPts val="0"/>
              </a:spcAft>
              <a:buClr>
                <a:srgbClr val="3A3A3A"/>
              </a:buClr>
              <a:buSzPct val="100000"/>
              <a:buChar char="●"/>
            </a:pPr>
            <a:r>
              <a:rPr lang="en" sz="2000">
                <a:solidFill>
                  <a:srgbClr val="3A3A3A"/>
                </a:solidFill>
                <a:highlight>
                  <a:srgbClr val="FFFFFF"/>
                </a:highlight>
              </a:rPr>
              <a:t>perform cross-system dependency analysis</a:t>
            </a:r>
            <a:endParaRPr sz="2000">
              <a:solidFill>
                <a:srgbClr val="3A3A3A"/>
              </a:solidFill>
              <a:highlight>
                <a:srgbClr val="FFFFFF"/>
              </a:highlight>
            </a:endParaRPr>
          </a:p>
          <a:p>
            <a:pPr indent="-317500" lvl="0" marL="876300" rtl="0" algn="l">
              <a:spcBef>
                <a:spcPts val="0"/>
              </a:spcBef>
              <a:spcAft>
                <a:spcPts val="0"/>
              </a:spcAft>
              <a:buClr>
                <a:srgbClr val="3A3A3A"/>
              </a:buClr>
              <a:buSzPct val="100000"/>
              <a:buChar char="●"/>
            </a:pPr>
            <a:r>
              <a:rPr lang="en" sz="2000">
                <a:solidFill>
                  <a:srgbClr val="3A3A3A"/>
                </a:solidFill>
                <a:highlight>
                  <a:srgbClr val="FFFFFF"/>
                </a:highlight>
              </a:rPr>
              <a:t>drive a data structure change request to production in 10 minutes (data management can be Agile too)</a:t>
            </a:r>
            <a:endParaRPr sz="2000">
              <a:solidFill>
                <a:srgbClr val="3A3A3A"/>
              </a:solidFill>
              <a:highlight>
                <a:srgbClr val="FFFFFF"/>
              </a:highlight>
            </a:endParaRPr>
          </a:p>
          <a:p>
            <a:pPr indent="-317500" lvl="0" marL="876300" rtl="0" algn="l">
              <a:spcBef>
                <a:spcPts val="0"/>
              </a:spcBef>
              <a:spcAft>
                <a:spcPts val="0"/>
              </a:spcAft>
              <a:buClr>
                <a:srgbClr val="3A3A3A"/>
              </a:buClr>
              <a:buSzPct val="100000"/>
              <a:buChar char="●"/>
            </a:pPr>
            <a:r>
              <a:rPr lang="en" sz="2000">
                <a:solidFill>
                  <a:srgbClr val="3A3A3A"/>
                </a:solidFill>
                <a:highlight>
                  <a:srgbClr val="FFFFFF"/>
                </a:highlight>
              </a:rPr>
              <a:t>…and more</a:t>
            </a:r>
            <a:endParaRPr sz="2000">
              <a:solidFill>
                <a:srgbClr val="3A3A3A"/>
              </a:solidFill>
              <a:highlight>
                <a:srgbClr val="FFFFFF"/>
              </a:highlight>
            </a:endParaRPr>
          </a:p>
          <a:p>
            <a:pPr indent="0" lvl="0" marL="0" rtl="0" algn="l">
              <a:spcBef>
                <a:spcPts val="1800"/>
              </a:spcBef>
              <a:spcAft>
                <a:spcPts val="120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51"/>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Guiding Principles - Model Well</a:t>
            </a:r>
            <a:endParaRPr/>
          </a:p>
        </p:txBody>
      </p:sp>
      <p:sp>
        <p:nvSpPr>
          <p:cNvPr id="314" name="Google Shape;314;p51"/>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Model well </a:t>
            </a:r>
            <a:r>
              <a:rPr lang="en">
                <a:solidFill>
                  <a:srgbClr val="3A3A3A"/>
                </a:solidFill>
                <a:highlight>
                  <a:srgbClr val="FFFFFF"/>
                </a:highlight>
              </a:rPr>
              <a:t>means to follow basic relational design principles and to not compromise or accept technical debt in this area.</a:t>
            </a:r>
            <a:endParaRPr/>
          </a:p>
        </p:txBody>
      </p:sp>
      <p:pic>
        <p:nvPicPr>
          <p:cNvPr id="315" name="Google Shape;315;p51"/>
          <p:cNvPicPr preferRelativeResize="0"/>
          <p:nvPr/>
        </p:nvPicPr>
        <p:blipFill>
          <a:blip r:embed="rId3">
            <a:alphaModFix/>
          </a:blip>
          <a:stretch>
            <a:fillRect/>
          </a:stretch>
        </p:blipFill>
        <p:spPr>
          <a:xfrm>
            <a:off x="1075150" y="2028000"/>
            <a:ext cx="2738273" cy="2738273"/>
          </a:xfrm>
          <a:prstGeom prst="rect">
            <a:avLst/>
          </a:prstGeom>
          <a:noFill/>
          <a:ln>
            <a:noFill/>
          </a:ln>
        </p:spPr>
      </p:pic>
      <p:pic>
        <p:nvPicPr>
          <p:cNvPr id="316" name="Google Shape;316;p51"/>
          <p:cNvPicPr preferRelativeResize="0"/>
          <p:nvPr/>
        </p:nvPicPr>
        <p:blipFill>
          <a:blip r:embed="rId4">
            <a:alphaModFix/>
          </a:blip>
          <a:stretch>
            <a:fillRect/>
          </a:stretch>
        </p:blipFill>
        <p:spPr>
          <a:xfrm>
            <a:off x="5265800" y="2028000"/>
            <a:ext cx="2738273" cy="2738273"/>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52"/>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Guiding Principles - Model Well</a:t>
            </a:r>
            <a:endParaRPr/>
          </a:p>
        </p:txBody>
      </p:sp>
      <p:sp>
        <p:nvSpPr>
          <p:cNvPr id="322" name="Google Shape;322;p52"/>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Modeling well also means industry standards and best practices are followed.</a:t>
            </a:r>
            <a:endParaRPr/>
          </a:p>
          <a:p>
            <a:pPr indent="0" lvl="0" marL="0" rtl="0" algn="l">
              <a:spcBef>
                <a:spcPts val="1200"/>
              </a:spcBef>
              <a:spcAft>
                <a:spcPts val="0"/>
              </a:spcAft>
              <a:buNone/>
            </a:pPr>
            <a:r>
              <a:rPr lang="en"/>
              <a:t>Relational:</a:t>
            </a:r>
            <a:endParaRPr/>
          </a:p>
          <a:p>
            <a:pPr indent="-342900" lvl="0" marL="457200" rtl="0" algn="l">
              <a:spcBef>
                <a:spcPts val="1200"/>
              </a:spcBef>
              <a:spcAft>
                <a:spcPts val="0"/>
              </a:spcAft>
              <a:buSzPts val="1800"/>
              <a:buChar char="●"/>
            </a:pPr>
            <a:r>
              <a:rPr lang="en"/>
              <a:t>Model to 3rd normal form</a:t>
            </a:r>
            <a:endParaRPr/>
          </a:p>
          <a:p>
            <a:pPr indent="-342900" lvl="0" marL="457200" rtl="0" algn="l">
              <a:spcBef>
                <a:spcPts val="0"/>
              </a:spcBef>
              <a:spcAft>
                <a:spcPts val="0"/>
              </a:spcAft>
              <a:buSzPts val="1800"/>
              <a:buChar char="●"/>
            </a:pPr>
            <a:r>
              <a:rPr lang="en"/>
              <a:t>Generate physical from logical, adding indexes, surrogate keys, constraints, historical tables, and audit columns/tables.</a:t>
            </a:r>
            <a:endParaRPr/>
          </a:p>
          <a:p>
            <a:pPr indent="-342900" lvl="0" marL="457200" rtl="0" algn="l">
              <a:spcBef>
                <a:spcPts val="0"/>
              </a:spcBef>
              <a:spcAft>
                <a:spcPts val="0"/>
              </a:spcAft>
              <a:buSzPts val="1800"/>
              <a:buChar char="●"/>
            </a:pPr>
            <a:r>
              <a:rPr lang="en"/>
              <a:t>Review and test the model</a:t>
            </a:r>
            <a:endParaRPr/>
          </a:p>
          <a:p>
            <a:pPr indent="-317500" lvl="1" marL="914400" rtl="0" algn="l">
              <a:spcBef>
                <a:spcPts val="0"/>
              </a:spcBef>
              <a:spcAft>
                <a:spcPts val="0"/>
              </a:spcAft>
              <a:buSzPts val="1400"/>
              <a:buChar char="○"/>
            </a:pPr>
            <a:r>
              <a:rPr lang="en"/>
              <a:t>Add views to make the model friendlier to users and developers</a:t>
            </a:r>
            <a:endParaRPr/>
          </a:p>
          <a:p>
            <a:pPr indent="-317500" lvl="1" marL="914400" rtl="0" algn="l">
              <a:spcBef>
                <a:spcPts val="0"/>
              </a:spcBef>
              <a:spcAft>
                <a:spcPts val="0"/>
              </a:spcAft>
              <a:buSzPts val="1400"/>
              <a:buChar char="○"/>
            </a:pPr>
            <a:r>
              <a:rPr lang="en"/>
              <a:t>Add materialized views and sync mechanisms to make the model perform better</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53"/>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Guiding Principles - Model Well</a:t>
            </a:r>
            <a:endParaRPr/>
          </a:p>
        </p:txBody>
      </p:sp>
      <p:sp>
        <p:nvSpPr>
          <p:cNvPr id="328" name="Google Shape;328;p53"/>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Modeling well also implies taking ownership and caring about doing a fantastic job. If you grok the current state of the business, and anticipate where it is going, your data model is much more likely to age gracefully and support the business well into the future.</a:t>
            </a:r>
            <a:endParaRPr/>
          </a:p>
          <a:p>
            <a:pPr indent="0" lvl="0" marL="0" rtl="0" algn="l">
              <a:spcBef>
                <a:spcPts val="1200"/>
              </a:spcBef>
              <a:spcAft>
                <a:spcPts val="0"/>
              </a:spcAft>
              <a:buNone/>
            </a:pPr>
            <a:r>
              <a:rPr lang="en"/>
              <a:t>If this is not done, the data model will be a deep well of technical debt. Therefore:</a:t>
            </a:r>
            <a:endParaRPr/>
          </a:p>
          <a:p>
            <a:pPr indent="-342900" lvl="0" marL="457200" rtl="0" algn="l">
              <a:spcBef>
                <a:spcPts val="1200"/>
              </a:spcBef>
              <a:spcAft>
                <a:spcPts val="0"/>
              </a:spcAft>
              <a:buSzPts val="1800"/>
              <a:buChar char="●"/>
            </a:pPr>
            <a:r>
              <a:rPr lang="en"/>
              <a:t>Ask lots of questions to ensure requirements are complete</a:t>
            </a:r>
            <a:endParaRPr/>
          </a:p>
          <a:p>
            <a:pPr indent="-342900" lvl="0" marL="457200" rtl="0" algn="l">
              <a:spcBef>
                <a:spcPts val="0"/>
              </a:spcBef>
              <a:spcAft>
                <a:spcPts val="0"/>
              </a:spcAft>
              <a:buSzPts val="1800"/>
              <a:buChar char="●"/>
            </a:pPr>
            <a:r>
              <a:rPr lang="en"/>
              <a:t>Capture and document that knowledge in the model</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54"/>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Guiding Principles</a:t>
            </a:r>
            <a:endParaRPr/>
          </a:p>
        </p:txBody>
      </p:sp>
      <p:sp>
        <p:nvSpPr>
          <p:cNvPr id="334" name="Google Shape;334;p54"/>
          <p:cNvSpPr txBox="1"/>
          <p:nvPr>
            <p:ph idx="1" type="body"/>
          </p:nvPr>
        </p:nvSpPr>
        <p:spPr>
          <a:xfrm>
            <a:off x="468750" y="931200"/>
            <a:ext cx="5067900" cy="3281100"/>
          </a:xfrm>
          <a:prstGeom prst="rect">
            <a:avLst/>
          </a:prstGeom>
        </p:spPr>
        <p:txBody>
          <a:bodyPr anchorCtr="0" anchor="ctr" bIns="91425" lIns="91425" spcFirstLastPara="1" rIns="91425" wrap="square" tIns="91425">
            <a:normAutofit/>
          </a:bodyPr>
          <a:lstStyle/>
          <a:p>
            <a:pPr indent="0" lvl="0" marL="0" rtl="0" algn="ctr">
              <a:spcBef>
                <a:spcPts val="0"/>
              </a:spcBef>
              <a:spcAft>
                <a:spcPts val="1200"/>
              </a:spcAft>
              <a:buNone/>
            </a:pPr>
            <a:r>
              <a:rPr lang="en" sz="3600">
                <a:highlight>
                  <a:srgbClr val="FFD966"/>
                </a:highlight>
              </a:rPr>
              <a:t>Duplication is a Plague</a:t>
            </a:r>
            <a:endParaRPr sz="3600">
              <a:highlight>
                <a:srgbClr val="FFD966"/>
              </a:highlight>
            </a:endParaRPr>
          </a:p>
        </p:txBody>
      </p:sp>
      <p:pic>
        <p:nvPicPr>
          <p:cNvPr id="335" name="Google Shape;335;p54"/>
          <p:cNvPicPr preferRelativeResize="0"/>
          <p:nvPr/>
        </p:nvPicPr>
        <p:blipFill>
          <a:blip r:embed="rId3">
            <a:alphaModFix/>
          </a:blip>
          <a:stretch>
            <a:fillRect/>
          </a:stretch>
        </p:blipFill>
        <p:spPr>
          <a:xfrm>
            <a:off x="5487825" y="795575"/>
            <a:ext cx="3552349" cy="355234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5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Guiding Principles - Duplication is a Plague</a:t>
            </a:r>
            <a:endParaRPr/>
          </a:p>
        </p:txBody>
      </p:sp>
      <p:sp>
        <p:nvSpPr>
          <p:cNvPr id="341" name="Google Shape;341;p55"/>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Each unique fact should not be found more than once in the database.</a:t>
            </a:r>
            <a:endParaRPr/>
          </a:p>
          <a:p>
            <a:pPr indent="0" lvl="0" marL="457200" rtl="0" algn="l">
              <a:spcBef>
                <a:spcPts val="1200"/>
              </a:spcBef>
              <a:spcAft>
                <a:spcPts val="0"/>
              </a:spcAft>
              <a:buNone/>
            </a:pPr>
            <a:r>
              <a:rPr i="1" lang="en" sz="1400">
                <a:solidFill>
                  <a:srgbClr val="3A3A3A"/>
                </a:solidFill>
              </a:rPr>
              <a:t>“Every piece of knowledge must have a single, unambiguous, authoritative representation within a system.” </a:t>
            </a:r>
            <a:r>
              <a:rPr lang="en" sz="1400">
                <a:solidFill>
                  <a:srgbClr val="3A3A3A"/>
                </a:solidFill>
              </a:rPr>
              <a:t>- Hunt &amp; Thomas</a:t>
            </a:r>
            <a:endParaRPr sz="2000"/>
          </a:p>
          <a:p>
            <a:pPr indent="-342900" lvl="0" marL="457200" rtl="0" algn="l">
              <a:spcBef>
                <a:spcPts val="1200"/>
              </a:spcBef>
              <a:spcAft>
                <a:spcPts val="0"/>
              </a:spcAft>
              <a:buSzPts val="1800"/>
              <a:buChar char="●"/>
            </a:pPr>
            <a:r>
              <a:rPr lang="en"/>
              <a:t>The primary enemy of consistency and accuracy is duplication.</a:t>
            </a:r>
            <a:endParaRPr/>
          </a:p>
          <a:p>
            <a:pPr indent="-342900" lvl="0" marL="457200" rtl="0" algn="l">
              <a:spcBef>
                <a:spcPts val="0"/>
              </a:spcBef>
              <a:spcAft>
                <a:spcPts val="0"/>
              </a:spcAft>
              <a:buSzPts val="1800"/>
              <a:buChar char="●"/>
            </a:pPr>
            <a:r>
              <a:rPr lang="en"/>
              <a:t>Avoid duplicating entities and attributes at all costs…until you are forced to duplicate.</a:t>
            </a:r>
            <a:endParaRPr/>
          </a:p>
          <a:p>
            <a:pPr indent="-317500" lvl="1" marL="914400" rtl="0" algn="l">
              <a:spcBef>
                <a:spcPts val="0"/>
              </a:spcBef>
              <a:spcAft>
                <a:spcPts val="0"/>
              </a:spcAft>
              <a:buSzPts val="1400"/>
              <a:buChar char="○"/>
            </a:pPr>
            <a:r>
              <a:rPr lang="en"/>
              <a:t>If you must duplicate, do it well and ensure the copies are kept in synch with the master.</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Guiding Principles</a:t>
            </a:r>
            <a:endParaRPr/>
          </a:p>
        </p:txBody>
      </p:sp>
      <p:sp>
        <p:nvSpPr>
          <p:cNvPr id="347" name="Google Shape;347;p56"/>
          <p:cNvSpPr txBox="1"/>
          <p:nvPr>
            <p:ph idx="1" type="body"/>
          </p:nvPr>
        </p:nvSpPr>
        <p:spPr>
          <a:xfrm>
            <a:off x="468750" y="931200"/>
            <a:ext cx="5067900" cy="3281100"/>
          </a:xfrm>
          <a:prstGeom prst="rect">
            <a:avLst/>
          </a:prstGeom>
        </p:spPr>
        <p:txBody>
          <a:bodyPr anchorCtr="0" anchor="ctr" bIns="91425" lIns="91425" spcFirstLastPara="1" rIns="91425" wrap="square" tIns="91425">
            <a:normAutofit/>
          </a:bodyPr>
          <a:lstStyle/>
          <a:p>
            <a:pPr indent="0" lvl="0" marL="0" rtl="0" algn="ctr">
              <a:spcBef>
                <a:spcPts val="0"/>
              </a:spcBef>
              <a:spcAft>
                <a:spcPts val="1200"/>
              </a:spcAft>
              <a:buNone/>
            </a:pPr>
            <a:r>
              <a:rPr lang="en" sz="3600">
                <a:highlight>
                  <a:srgbClr val="FFD966"/>
                </a:highlight>
              </a:rPr>
              <a:t>Name Things Well</a:t>
            </a:r>
            <a:endParaRPr sz="3600">
              <a:highlight>
                <a:srgbClr val="FFD966"/>
              </a:highlight>
            </a:endParaRPr>
          </a:p>
        </p:txBody>
      </p:sp>
      <p:pic>
        <p:nvPicPr>
          <p:cNvPr id="348" name="Google Shape;348;p56"/>
          <p:cNvPicPr preferRelativeResize="0"/>
          <p:nvPr/>
        </p:nvPicPr>
        <p:blipFill>
          <a:blip r:embed="rId3">
            <a:alphaModFix/>
          </a:blip>
          <a:stretch>
            <a:fillRect/>
          </a:stretch>
        </p:blipFill>
        <p:spPr>
          <a:xfrm>
            <a:off x="5536650" y="807275"/>
            <a:ext cx="3528948" cy="3528948"/>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7"/>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Guiding Principles - Name Things Well</a:t>
            </a:r>
            <a:endParaRPr/>
          </a:p>
        </p:txBody>
      </p:sp>
      <p:sp>
        <p:nvSpPr>
          <p:cNvPr id="354" name="Google Shape;354;p57"/>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 “</a:t>
            </a:r>
            <a:r>
              <a:rPr i="1" lang="en"/>
              <a:t>There are only two hard things in Computer Science: cache invalidation and naming things.</a:t>
            </a:r>
            <a:r>
              <a:rPr lang="en"/>
              <a:t>” - Phil Karlton, VP of Netscape</a:t>
            </a:r>
            <a:endParaRPr/>
          </a:p>
          <a:p>
            <a:pPr indent="0" lvl="0" marL="0" rtl="0" algn="l">
              <a:spcBef>
                <a:spcPts val="1200"/>
              </a:spcBef>
              <a:spcAft>
                <a:spcPts val="1200"/>
              </a:spcAft>
              <a:buNone/>
            </a:pPr>
            <a:r>
              <a:rPr lang="en"/>
              <a:t>“</a:t>
            </a:r>
            <a:r>
              <a:rPr i="1" lang="en"/>
              <a:t>Programs are meant to be read by humans and only incidentally for computers to execute.</a:t>
            </a:r>
            <a:r>
              <a:rPr lang="en"/>
              <a:t>” - Donald Knuth</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58"/>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Guiding Principles</a:t>
            </a:r>
            <a:endParaRPr/>
          </a:p>
        </p:txBody>
      </p:sp>
      <p:sp>
        <p:nvSpPr>
          <p:cNvPr id="360" name="Google Shape;360;p58"/>
          <p:cNvSpPr txBox="1"/>
          <p:nvPr>
            <p:ph idx="1" type="body"/>
          </p:nvPr>
        </p:nvSpPr>
        <p:spPr>
          <a:xfrm>
            <a:off x="468750" y="931200"/>
            <a:ext cx="5067900" cy="3281100"/>
          </a:xfrm>
          <a:prstGeom prst="rect">
            <a:avLst/>
          </a:prstGeom>
        </p:spPr>
        <p:txBody>
          <a:bodyPr anchorCtr="0" anchor="ctr" bIns="91425" lIns="91425" spcFirstLastPara="1" rIns="91425" wrap="square" tIns="91425">
            <a:normAutofit/>
          </a:bodyPr>
          <a:lstStyle/>
          <a:p>
            <a:pPr indent="0" lvl="0" marL="0" rtl="0" algn="ctr">
              <a:spcBef>
                <a:spcPts val="0"/>
              </a:spcBef>
              <a:spcAft>
                <a:spcPts val="1200"/>
              </a:spcAft>
              <a:buNone/>
            </a:pPr>
            <a:r>
              <a:rPr lang="en" sz="3600">
                <a:highlight>
                  <a:srgbClr val="FFD966"/>
                </a:highlight>
              </a:rPr>
              <a:t>Keep it Simple</a:t>
            </a:r>
            <a:endParaRPr sz="3600">
              <a:highlight>
                <a:srgbClr val="FFD966"/>
              </a:highlight>
            </a:endParaRPr>
          </a:p>
        </p:txBody>
      </p:sp>
      <p:pic>
        <p:nvPicPr>
          <p:cNvPr id="361" name="Google Shape;361;p58"/>
          <p:cNvPicPr preferRelativeResize="0"/>
          <p:nvPr/>
        </p:nvPicPr>
        <p:blipFill>
          <a:blip r:embed="rId3">
            <a:alphaModFix/>
          </a:blip>
          <a:stretch>
            <a:fillRect/>
          </a:stretch>
        </p:blipFill>
        <p:spPr>
          <a:xfrm>
            <a:off x="5536650" y="802587"/>
            <a:ext cx="3538326" cy="3538326"/>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59"/>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Guiding Principles - Keep it Simple</a:t>
            </a:r>
            <a:endParaRPr/>
          </a:p>
        </p:txBody>
      </p:sp>
      <p:sp>
        <p:nvSpPr>
          <p:cNvPr id="367" name="Google Shape;367;p59"/>
          <p:cNvSpPr txBox="1"/>
          <p:nvPr>
            <p:ph idx="1" type="body"/>
          </p:nvPr>
        </p:nvSpPr>
        <p:spPr>
          <a:xfrm>
            <a:off x="311700" y="1225225"/>
            <a:ext cx="8520600" cy="33540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Clr>
                <a:schemeClr val="dk1"/>
              </a:buClr>
              <a:buSzPct val="61111"/>
              <a:buFont typeface="Arial"/>
              <a:buNone/>
            </a:pPr>
            <a:r>
              <a:rPr lang="en"/>
              <a:t>“Simplicity is the most difficult thing to secure in this world; it is the last limit of experience and the last effort of genius.” – George Sand</a:t>
            </a:r>
            <a:endParaRPr/>
          </a:p>
          <a:p>
            <a:pPr indent="0" lvl="0" marL="0" rtl="0" algn="l">
              <a:spcBef>
                <a:spcPts val="1200"/>
              </a:spcBef>
              <a:spcAft>
                <a:spcPts val="0"/>
              </a:spcAft>
              <a:buClr>
                <a:schemeClr val="dk1"/>
              </a:buClr>
              <a:buSzPct val="61111"/>
              <a:buFont typeface="Arial"/>
              <a:buNone/>
            </a:pPr>
            <a:r>
              <a:rPr lang="en"/>
              <a:t>“Simplicity is prerequisite for reliability.” – Edsger Dijkstra</a:t>
            </a:r>
            <a:endParaRPr/>
          </a:p>
          <a:p>
            <a:pPr indent="0" lvl="0" marL="0" rtl="0" algn="l">
              <a:spcBef>
                <a:spcPts val="1200"/>
              </a:spcBef>
              <a:spcAft>
                <a:spcPts val="0"/>
              </a:spcAft>
              <a:buNone/>
            </a:pPr>
            <a:r>
              <a:rPr lang="en"/>
              <a:t>“If you can’t explain it to a six-year-old, you don’t understand it yourself.” – Albert Einstein</a:t>
            </a:r>
            <a:endParaRPr/>
          </a:p>
          <a:p>
            <a:pPr indent="-334327" lvl="0" marL="457200" rtl="0" algn="l">
              <a:spcBef>
                <a:spcPts val="1200"/>
              </a:spcBef>
              <a:spcAft>
                <a:spcPts val="0"/>
              </a:spcAft>
              <a:buSzPct val="100000"/>
              <a:buChar char="●"/>
            </a:pPr>
            <a:r>
              <a:rPr lang="en"/>
              <a:t>Everything should have a home.</a:t>
            </a:r>
            <a:endParaRPr/>
          </a:p>
          <a:p>
            <a:pPr indent="-334327" lvl="0" marL="457200" rtl="0" algn="l">
              <a:spcBef>
                <a:spcPts val="0"/>
              </a:spcBef>
              <a:spcAft>
                <a:spcPts val="0"/>
              </a:spcAft>
              <a:buSzPct val="100000"/>
              <a:buChar char="●"/>
            </a:pPr>
            <a:r>
              <a:rPr lang="en"/>
              <a:t>Put things where they belong.</a:t>
            </a:r>
            <a:endParaRPr/>
          </a:p>
          <a:p>
            <a:pPr indent="-334327" lvl="0" marL="457200" rtl="0" algn="l">
              <a:spcBef>
                <a:spcPts val="0"/>
              </a:spcBef>
              <a:spcAft>
                <a:spcPts val="0"/>
              </a:spcAft>
              <a:buSzPct val="100000"/>
              <a:buChar char="●"/>
            </a:pPr>
            <a:r>
              <a:rPr lang="en"/>
              <a:t>Reduce and re-use.</a:t>
            </a:r>
            <a:endParaRPr/>
          </a:p>
          <a:p>
            <a:pPr indent="-334327" lvl="0" marL="457200" rtl="0" algn="l">
              <a:spcBef>
                <a:spcPts val="0"/>
              </a:spcBef>
              <a:spcAft>
                <a:spcPts val="0"/>
              </a:spcAft>
              <a:buSzPct val="100000"/>
              <a:buChar char="●"/>
            </a:pPr>
            <a:r>
              <a:rPr lang="en"/>
              <a:t>Ensure each entity, attribute, and function does one thing, and one thing well.</a:t>
            </a:r>
            <a:endParaRPr/>
          </a:p>
          <a:p>
            <a:pPr indent="0" lvl="0" marL="0" rtl="0" algn="l">
              <a:spcBef>
                <a:spcPts val="1200"/>
              </a:spcBef>
              <a:spcAft>
                <a:spcPts val="1200"/>
              </a:spcAft>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3C47D"/>
        </a:solidFill>
      </p:bgPr>
    </p:bg>
    <p:spTree>
      <p:nvGrpSpPr>
        <p:cNvPr id="371" name="Shape 371"/>
        <p:cNvGrpSpPr/>
        <p:nvPr/>
      </p:nvGrpSpPr>
      <p:grpSpPr>
        <a:xfrm>
          <a:off x="0" y="0"/>
          <a:ext cx="0" cy="0"/>
          <a:chOff x="0" y="0"/>
          <a:chExt cx="0" cy="0"/>
        </a:xfrm>
      </p:grpSpPr>
      <p:sp>
        <p:nvSpPr>
          <p:cNvPr id="372" name="Google Shape;372;p60"/>
          <p:cNvSpPr txBox="1"/>
          <p:nvPr>
            <p:ph type="title"/>
          </p:nvPr>
        </p:nvSpPr>
        <p:spPr>
          <a:xfrm>
            <a:off x="490250" y="450150"/>
            <a:ext cx="5878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Bonus Principles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61"/>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Bonus Principles</a:t>
            </a:r>
            <a:endParaRPr/>
          </a:p>
        </p:txBody>
      </p:sp>
      <p:sp>
        <p:nvSpPr>
          <p:cNvPr id="378" name="Google Shape;378;p61"/>
          <p:cNvSpPr txBox="1"/>
          <p:nvPr>
            <p:ph idx="1" type="body"/>
          </p:nvPr>
        </p:nvSpPr>
        <p:spPr>
          <a:xfrm>
            <a:off x="311700" y="1225225"/>
            <a:ext cx="5238900" cy="337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highlight>
                  <a:srgbClr val="FFD966"/>
                </a:highlight>
              </a:rPr>
              <a:t>Protect Your Data</a:t>
            </a:r>
            <a:endParaRPr sz="3600">
              <a:highlight>
                <a:srgbClr val="FFD966"/>
              </a:highlight>
            </a:endParaRPr>
          </a:p>
          <a:p>
            <a:pPr indent="0" lvl="0" marL="0" rtl="0" algn="l">
              <a:spcBef>
                <a:spcPts val="1200"/>
              </a:spcBef>
              <a:spcAft>
                <a:spcPts val="0"/>
              </a:spcAft>
              <a:buNone/>
            </a:pPr>
            <a:r>
              <a:rPr lang="en" sz="3600">
                <a:highlight>
                  <a:srgbClr val="FFD966"/>
                </a:highlight>
              </a:rPr>
              <a:t>Unleash Your Database</a:t>
            </a:r>
            <a:endParaRPr sz="3600">
              <a:highlight>
                <a:srgbClr val="FFD966"/>
              </a:highlight>
            </a:endParaRPr>
          </a:p>
          <a:p>
            <a:pPr indent="0" lvl="0" marL="0" rtl="0" algn="l">
              <a:spcBef>
                <a:spcPts val="1200"/>
              </a:spcBef>
              <a:spcAft>
                <a:spcPts val="1200"/>
              </a:spcAft>
              <a:buNone/>
            </a:pPr>
            <a:r>
              <a:rPr lang="en" sz="3600">
                <a:highlight>
                  <a:srgbClr val="FFD966"/>
                </a:highlight>
              </a:rPr>
              <a:t>Design to End Goals from Day One</a:t>
            </a:r>
            <a:endParaRPr sz="3600">
              <a:highlight>
                <a:srgbClr val="FFD966"/>
              </a:highlight>
            </a:endParaRPr>
          </a:p>
        </p:txBody>
      </p:sp>
      <p:pic>
        <p:nvPicPr>
          <p:cNvPr id="379" name="Google Shape;379;p61"/>
          <p:cNvPicPr preferRelativeResize="0"/>
          <p:nvPr/>
        </p:nvPicPr>
        <p:blipFill>
          <a:blip r:embed="rId3">
            <a:alphaModFix/>
          </a:blip>
          <a:stretch>
            <a:fillRect/>
          </a:stretch>
        </p:blipFill>
        <p:spPr>
          <a:xfrm>
            <a:off x="5550600" y="921670"/>
            <a:ext cx="3533500" cy="3554156"/>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3C47D"/>
        </a:solidFill>
      </p:bgPr>
    </p:bg>
    <p:spTree>
      <p:nvGrpSpPr>
        <p:cNvPr id="383" name="Shape 383"/>
        <p:cNvGrpSpPr/>
        <p:nvPr/>
      </p:nvGrpSpPr>
      <p:grpSpPr>
        <a:xfrm>
          <a:off x="0" y="0"/>
          <a:ext cx="0" cy="0"/>
          <a:chOff x="0" y="0"/>
          <a:chExt cx="0" cy="0"/>
        </a:xfrm>
      </p:grpSpPr>
      <p:sp>
        <p:nvSpPr>
          <p:cNvPr id="384" name="Google Shape;384;p62"/>
          <p:cNvSpPr txBox="1"/>
          <p:nvPr>
            <p:ph type="title"/>
          </p:nvPr>
        </p:nvSpPr>
        <p:spPr>
          <a:xfrm>
            <a:off x="490250" y="450150"/>
            <a:ext cx="58788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Data Design Checklist</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63"/>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Physical Model Standards</a:t>
            </a:r>
            <a:endParaRPr/>
          </a:p>
        </p:txBody>
      </p:sp>
      <p:sp>
        <p:nvSpPr>
          <p:cNvPr id="390" name="Google Shape;390;p63"/>
          <p:cNvSpPr txBox="1"/>
          <p:nvPr>
            <p:ph idx="1" type="body"/>
          </p:nvPr>
        </p:nvSpPr>
        <p:spPr>
          <a:xfrm>
            <a:off x="311700" y="1225225"/>
            <a:ext cx="8520600" cy="3354000"/>
          </a:xfrm>
          <a:prstGeom prst="rect">
            <a:avLst/>
          </a:prstGeom>
        </p:spPr>
        <p:txBody>
          <a:bodyPr anchorCtr="0" anchor="t" bIns="91425" lIns="91425" spcFirstLastPara="1" rIns="91425" wrap="square" tIns="91425">
            <a:normAutofit fontScale="77500" lnSpcReduction="20000"/>
          </a:bodyPr>
          <a:lstStyle/>
          <a:p>
            <a:pPr indent="-317182" lvl="0" marL="457200" rtl="0" algn="l">
              <a:spcBef>
                <a:spcPts val="0"/>
              </a:spcBef>
              <a:spcAft>
                <a:spcPts val="0"/>
              </a:spcAft>
              <a:buSzPct val="100000"/>
              <a:buFont typeface="Arial"/>
              <a:buChar char="❏"/>
            </a:pPr>
            <a:r>
              <a:rPr lang="en"/>
              <a:t>Each table, view, materialized view and column has a clear and useful explanation filled by a comment statement</a:t>
            </a:r>
            <a:endParaRPr/>
          </a:p>
          <a:p>
            <a:pPr indent="-317182" lvl="0" marL="457200" rtl="0" algn="l">
              <a:spcBef>
                <a:spcPts val="0"/>
              </a:spcBef>
              <a:spcAft>
                <a:spcPts val="0"/>
              </a:spcAft>
              <a:buSzPct val="100000"/>
              <a:buFont typeface="Arial"/>
              <a:buChar char="❏"/>
            </a:pPr>
            <a:r>
              <a:rPr lang="en"/>
              <a:t>Each table has a single column surrogate (primary) key constraint</a:t>
            </a:r>
            <a:endParaRPr/>
          </a:p>
          <a:p>
            <a:pPr indent="-317182" lvl="0" marL="457200" rtl="0" algn="l">
              <a:spcBef>
                <a:spcPts val="0"/>
              </a:spcBef>
              <a:spcAft>
                <a:spcPts val="0"/>
              </a:spcAft>
              <a:buSzPct val="100000"/>
              <a:buFont typeface="Arial"/>
              <a:buChar char="❏"/>
            </a:pPr>
            <a:r>
              <a:rPr lang="en"/>
              <a:t>Each table has a unique (natural) key constraint, unless duplicates are expected and welcomed</a:t>
            </a:r>
            <a:endParaRPr/>
          </a:p>
          <a:p>
            <a:pPr indent="-317182" lvl="0" marL="457200" rtl="0" algn="l">
              <a:spcBef>
                <a:spcPts val="0"/>
              </a:spcBef>
              <a:spcAft>
                <a:spcPts val="0"/>
              </a:spcAft>
              <a:buSzPct val="100000"/>
              <a:buFont typeface="Arial"/>
              <a:buChar char="❏"/>
            </a:pPr>
            <a:r>
              <a:rPr lang="en"/>
              <a:t>Each table conforms to third normal form</a:t>
            </a:r>
            <a:endParaRPr/>
          </a:p>
          <a:p>
            <a:pPr indent="-317182" lvl="0" marL="457200" rtl="0" algn="l">
              <a:spcBef>
                <a:spcPts val="0"/>
              </a:spcBef>
              <a:spcAft>
                <a:spcPts val="0"/>
              </a:spcAft>
              <a:buSzPct val="100000"/>
              <a:buFont typeface="Arial"/>
              <a:buChar char="❏"/>
            </a:pPr>
            <a:r>
              <a:rPr lang="en"/>
              <a:t>Each table and column name should conform to the Naming Guide</a:t>
            </a:r>
            <a:endParaRPr/>
          </a:p>
          <a:p>
            <a:pPr indent="-317182" lvl="0" marL="457200" rtl="0" algn="l">
              <a:spcBef>
                <a:spcPts val="0"/>
              </a:spcBef>
              <a:spcAft>
                <a:spcPts val="0"/>
              </a:spcAft>
              <a:buSzPct val="100000"/>
              <a:buFont typeface="Arial"/>
              <a:buChar char="❏"/>
            </a:pPr>
            <a:r>
              <a:rPr lang="en"/>
              <a:t>Valid value lists are kept in parent reference/lookup tables, not enums or check constraints</a:t>
            </a:r>
            <a:endParaRPr/>
          </a:p>
          <a:p>
            <a:pPr indent="-317182" lvl="0" marL="457200" rtl="0" algn="l">
              <a:spcBef>
                <a:spcPts val="0"/>
              </a:spcBef>
              <a:spcAft>
                <a:spcPts val="0"/>
              </a:spcAft>
              <a:buSzPct val="100000"/>
              <a:buFont typeface="Arial"/>
              <a:buChar char="❏"/>
            </a:pPr>
            <a:r>
              <a:rPr lang="en"/>
              <a:t>Tables include the four standard audit columns</a:t>
            </a:r>
            <a:endParaRPr/>
          </a:p>
          <a:p>
            <a:pPr indent="-317182" lvl="0" marL="457200" rtl="0" algn="l">
              <a:spcBef>
                <a:spcPts val="0"/>
              </a:spcBef>
              <a:spcAft>
                <a:spcPts val="0"/>
              </a:spcAft>
              <a:buSzPct val="100000"/>
              <a:buFont typeface="Arial"/>
              <a:buChar char="❏"/>
            </a:pPr>
            <a:r>
              <a:rPr lang="en"/>
              <a:t>Tables may not include personally identifiable or sensitive data</a:t>
            </a:r>
            <a:endParaRPr/>
          </a:p>
          <a:p>
            <a:pPr indent="-317182" lvl="0" marL="457200" rtl="0" algn="l">
              <a:spcBef>
                <a:spcPts val="0"/>
              </a:spcBef>
              <a:spcAft>
                <a:spcPts val="0"/>
              </a:spcAft>
              <a:buSzPct val="100000"/>
              <a:buFont typeface="Arial"/>
              <a:buChar char="❏"/>
            </a:pPr>
            <a:r>
              <a:rPr lang="en"/>
              <a:t>Downstream teams (typical DW, BI and Analytics) or data contracts have been notified of any changes being made to data, interfaces, APIs, or agreements</a:t>
            </a:r>
            <a:endParaRPr/>
          </a:p>
          <a:p>
            <a:pPr indent="-317182" lvl="0" marL="457200" rtl="0" algn="l">
              <a:spcBef>
                <a:spcPts val="0"/>
              </a:spcBef>
              <a:spcAft>
                <a:spcPts val="0"/>
              </a:spcAft>
              <a:buSzPct val="100000"/>
              <a:buFont typeface="Arial"/>
              <a:buChar char="❏"/>
            </a:pPr>
            <a:r>
              <a:rPr lang="en"/>
              <a:t>Parent primary key values found in child tables are protected by an explicit foreign key on the child column(s). Each foreign key constraint is supported by an index. Each foreign key column name matches its parent key column name.</a:t>
            </a:r>
            <a:endParaRPr>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64"/>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SzPts val="990"/>
              <a:buNone/>
            </a:pPr>
            <a:r>
              <a:rPr lang="en"/>
              <a:t>Physical Naming Recommendations</a:t>
            </a:r>
            <a:endParaRPr/>
          </a:p>
        </p:txBody>
      </p:sp>
      <p:sp>
        <p:nvSpPr>
          <p:cNvPr id="396" name="Google Shape;396;p64"/>
          <p:cNvSpPr txBox="1"/>
          <p:nvPr>
            <p:ph idx="1" type="body"/>
          </p:nvPr>
        </p:nvSpPr>
        <p:spPr>
          <a:xfrm>
            <a:off x="311700" y="1225225"/>
            <a:ext cx="8520600" cy="3354000"/>
          </a:xfrm>
          <a:prstGeom prst="rect">
            <a:avLst/>
          </a:prstGeom>
        </p:spPr>
        <p:txBody>
          <a:bodyPr anchorCtr="0" anchor="t" bIns="91425" lIns="91425" spcFirstLastPara="1" rIns="91425" wrap="square" tIns="91425">
            <a:normAutofit fontScale="92500" lnSpcReduction="10000"/>
          </a:bodyPr>
          <a:lstStyle/>
          <a:p>
            <a:pPr indent="-334327" lvl="0" marL="457200" marR="0" rtl="0" algn="l">
              <a:lnSpc>
                <a:spcPct val="115000"/>
              </a:lnSpc>
              <a:spcBef>
                <a:spcPts val="0"/>
              </a:spcBef>
              <a:spcAft>
                <a:spcPts val="0"/>
              </a:spcAft>
              <a:buSzPct val="100000"/>
              <a:buFont typeface="Arial"/>
              <a:buChar char="❏"/>
            </a:pPr>
            <a:r>
              <a:rPr lang="en"/>
              <a:t>Tables: Each entity (table) name is singular, not plural</a:t>
            </a:r>
            <a:endParaRPr/>
          </a:p>
          <a:p>
            <a:pPr indent="-334327" lvl="0" marL="457200" marR="0" rtl="0" algn="l">
              <a:lnSpc>
                <a:spcPct val="115000"/>
              </a:lnSpc>
              <a:spcBef>
                <a:spcPts val="0"/>
              </a:spcBef>
              <a:spcAft>
                <a:spcPts val="0"/>
              </a:spcAft>
              <a:buSzPct val="100000"/>
              <a:buFont typeface="Arial"/>
              <a:buChar char="❏"/>
            </a:pPr>
            <a:r>
              <a:rPr lang="en"/>
              <a:t>Tables: Use a common prefix for related tables to create a logical grouping</a:t>
            </a:r>
            <a:endParaRPr/>
          </a:p>
          <a:p>
            <a:pPr indent="-334327" lvl="0" marL="457200" marR="0" rtl="0" algn="l">
              <a:lnSpc>
                <a:spcPct val="115000"/>
              </a:lnSpc>
              <a:spcBef>
                <a:spcPts val="0"/>
              </a:spcBef>
              <a:spcAft>
                <a:spcPts val="0"/>
              </a:spcAft>
              <a:buSzPct val="100000"/>
              <a:buFont typeface="Arial"/>
              <a:buChar char="❏"/>
            </a:pPr>
            <a:r>
              <a:rPr lang="en"/>
              <a:t>Tables: Use a type suffix to designate table type*, when applicable, like AUD, HIST, TYPE, STG, etc.</a:t>
            </a:r>
            <a:endParaRPr/>
          </a:p>
          <a:p>
            <a:pPr indent="-334327" lvl="0" marL="457200" marR="0" rtl="0" algn="l">
              <a:lnSpc>
                <a:spcPct val="115000"/>
              </a:lnSpc>
              <a:spcBef>
                <a:spcPts val="0"/>
              </a:spcBef>
              <a:spcAft>
                <a:spcPts val="0"/>
              </a:spcAft>
              <a:buSzPct val="100000"/>
              <a:buFont typeface="Arial"/>
              <a:buChar char="❏"/>
            </a:pPr>
            <a:r>
              <a:rPr lang="en"/>
              <a:t>DB Objects: Use a suffix to designate the object type* (i.e. FK, PK, IX, SQ, VW, MV)</a:t>
            </a:r>
            <a:endParaRPr/>
          </a:p>
          <a:p>
            <a:pPr indent="-334327" lvl="0" marL="457200" marR="0" rtl="0" algn="l">
              <a:lnSpc>
                <a:spcPct val="115000"/>
              </a:lnSpc>
              <a:spcBef>
                <a:spcPts val="0"/>
              </a:spcBef>
              <a:spcAft>
                <a:spcPts val="0"/>
              </a:spcAft>
              <a:buSzPct val="100000"/>
              <a:buFont typeface="Arial"/>
              <a:buChar char="❏"/>
            </a:pPr>
            <a:r>
              <a:rPr lang="en"/>
              <a:t>Indexes: Utilize the index type suffix* to identify index attributes and implementation (i.e. unique, function-based, b-tree, brin, gin, etc.)</a:t>
            </a:r>
            <a:endParaRPr/>
          </a:p>
          <a:p>
            <a:pPr indent="-334327" lvl="0" marL="457200" marR="0" rtl="0" algn="l">
              <a:lnSpc>
                <a:spcPct val="115000"/>
              </a:lnSpc>
              <a:spcBef>
                <a:spcPts val="0"/>
              </a:spcBef>
              <a:spcAft>
                <a:spcPts val="0"/>
              </a:spcAft>
              <a:buSzPct val="100000"/>
              <a:buFont typeface="Arial"/>
              <a:buChar char="❏"/>
            </a:pPr>
            <a:r>
              <a:rPr lang="en"/>
              <a:t>Constraints: If not using default constraint names, ensure the name is readable</a:t>
            </a:r>
            <a:endParaRPr/>
          </a:p>
          <a:p>
            <a:pPr indent="-334327" lvl="0" marL="457200" marR="0" rtl="0" algn="l">
              <a:lnSpc>
                <a:spcPct val="115000"/>
              </a:lnSpc>
              <a:spcBef>
                <a:spcPts val="0"/>
              </a:spcBef>
              <a:spcAft>
                <a:spcPts val="0"/>
              </a:spcAft>
              <a:buSzPct val="100000"/>
              <a:buFont typeface="Arial"/>
              <a:buChar char="❏"/>
            </a:pPr>
            <a:r>
              <a:rPr lang="en"/>
              <a:t>Triggers: Utilize the type suffix* to indicate the firing events and timing</a:t>
            </a:r>
            <a:endParaRPr>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6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Physical Modeling Recommendations</a:t>
            </a:r>
            <a:endParaRPr/>
          </a:p>
        </p:txBody>
      </p:sp>
      <p:sp>
        <p:nvSpPr>
          <p:cNvPr id="402" name="Google Shape;402;p65"/>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Manually populated surrogate keys should avoid using numbering ranges or schemes</a:t>
            </a:r>
            <a:endParaRPr/>
          </a:p>
          <a:p>
            <a:pPr indent="-342900" lvl="0" marL="457200" rtl="0" algn="l">
              <a:spcBef>
                <a:spcPts val="0"/>
              </a:spcBef>
              <a:spcAft>
                <a:spcPts val="0"/>
              </a:spcAft>
              <a:buSzPts val="1800"/>
              <a:buChar char="❏"/>
            </a:pPr>
            <a:r>
              <a:rPr lang="en"/>
              <a:t> Surrogate keys should have no intrinsic business meaning</a:t>
            </a:r>
            <a:endParaRPr/>
          </a:p>
          <a:p>
            <a:pPr indent="-342900" lvl="0" marL="457200" rtl="0" algn="l">
              <a:spcBef>
                <a:spcPts val="0"/>
              </a:spcBef>
              <a:spcAft>
                <a:spcPts val="0"/>
              </a:spcAft>
              <a:buSzPts val="1800"/>
              <a:buChar char="❏"/>
            </a:pPr>
            <a:r>
              <a:rPr lang="en"/>
              <a:t> Tables should avoid columns of repeated attributes (email1, email2, email3) or array columns that hold multiple values</a:t>
            </a:r>
            <a:endParaRPr/>
          </a:p>
          <a:p>
            <a:pPr indent="-317500" lvl="1" marL="914400" rtl="0" algn="l">
              <a:spcBef>
                <a:spcPts val="0"/>
              </a:spcBef>
              <a:spcAft>
                <a:spcPts val="0"/>
              </a:spcAft>
              <a:buSzPts val="1400"/>
              <a:buChar char="❏"/>
            </a:pPr>
            <a:r>
              <a:rPr lang="en"/>
              <a:t>Separate repeating attributes into a child table with a type indicator to distinguish between them</a:t>
            </a:r>
            <a:endParaRPr/>
          </a:p>
          <a:p>
            <a:pPr indent="-342900" lvl="0" marL="457200" rtl="0" algn="l">
              <a:spcBef>
                <a:spcPts val="0"/>
              </a:spcBef>
              <a:spcAft>
                <a:spcPts val="0"/>
              </a:spcAft>
              <a:buSzPts val="1800"/>
              <a:buChar char="❏"/>
            </a:pPr>
            <a:r>
              <a:rPr lang="en"/>
              <a:t> All SQL/DDL/migration scripts should be readable and well-formatted</a:t>
            </a:r>
            <a:endParaRPr/>
          </a:p>
          <a:p>
            <a:pPr indent="0" lvl="0" marL="457200" rtl="0" algn="l">
              <a:spcBef>
                <a:spcPts val="0"/>
              </a:spcBef>
              <a:spcAft>
                <a:spcPts val="0"/>
              </a:spcAft>
              <a:buNone/>
            </a:pPr>
            <a:r>
              <a:rPr lang="en" sz="1500"/>
              <a:t>(Most IDEs will have an option to auto-format DDL and DML, making this easy to achieve)</a:t>
            </a:r>
            <a:endParaRPr sz="1500">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6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Physical Modeling Considerations</a:t>
            </a:r>
            <a:endParaRPr/>
          </a:p>
        </p:txBody>
      </p:sp>
      <p:sp>
        <p:nvSpPr>
          <p:cNvPr id="408" name="Google Shape;408;p66"/>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much data will there be? Will size and concurrency demand a partitioning scheme to meet performance goals?</a:t>
            </a:r>
            <a:endParaRPr/>
          </a:p>
          <a:p>
            <a:pPr indent="0" lvl="0" marL="0" rtl="0" algn="l">
              <a:spcBef>
                <a:spcPts val="1200"/>
              </a:spcBef>
              <a:spcAft>
                <a:spcPts val="0"/>
              </a:spcAft>
              <a:buNone/>
            </a:pPr>
            <a:r>
              <a:rPr lang="en"/>
              <a:t>How long will it be kept?</a:t>
            </a:r>
            <a:endParaRPr/>
          </a:p>
          <a:p>
            <a:pPr indent="0" lvl="0" marL="0" rtl="0" algn="l">
              <a:spcBef>
                <a:spcPts val="1200"/>
              </a:spcBef>
              <a:spcAft>
                <a:spcPts val="0"/>
              </a:spcAft>
              <a:buNone/>
            </a:pPr>
            <a:r>
              <a:rPr lang="en"/>
              <a:t>Will old data be soft-deleted, shuffled to historical tables, archived or simply removed?</a:t>
            </a:r>
            <a:endParaRPr/>
          </a:p>
          <a:p>
            <a:pPr indent="0" lvl="0" marL="0" rtl="0" algn="l">
              <a:spcBef>
                <a:spcPts val="1200"/>
              </a:spcBef>
              <a:spcAft>
                <a:spcPts val="0"/>
              </a:spcAft>
              <a:buNone/>
            </a:pPr>
            <a:r>
              <a:rPr lang="en"/>
              <a:t>Will privil</a:t>
            </a:r>
            <a:r>
              <a:rPr lang="en"/>
              <a:t>eg</a:t>
            </a:r>
            <a:r>
              <a:rPr lang="en"/>
              <a:t>ed users or reports want, or need to access soft-deleted, shuffled or archived data? How often?</a:t>
            </a:r>
            <a:endParaRPr/>
          </a:p>
          <a:p>
            <a:pPr indent="0" lvl="0" marL="0" rtl="0" algn="l">
              <a:spcBef>
                <a:spcPts val="1200"/>
              </a:spcBef>
              <a:spcAft>
                <a:spcPts val="1200"/>
              </a:spcAft>
              <a:buNone/>
            </a:pPr>
            <a:r>
              <a:rPr lang="en"/>
              <a:t>How will deletions/truncations take place when pruning?</a:t>
            </a:r>
            <a:endParaRPr/>
          </a:p>
        </p:txBody>
      </p:sp>
    </p:spTree>
  </p:cSld>
  <p:clrMapOvr>
    <a:masterClrMapping/>
  </p:clrMapOvr>
</p:sld>
</file>

<file path=ppt/theme/theme1.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57BB8A"/>
      </a:accent3>
      <a:accent4>
        <a:srgbClr val="78909C"/>
      </a:accent4>
      <a:accent5>
        <a:srgbClr val="607D8B"/>
      </a:accent5>
      <a:accent6>
        <a:srgbClr val="DCE755"/>
      </a:accent6>
      <a:hlink>
        <a:srgbClr val="607D8B"/>
      </a:hlink>
      <a:folHlink>
        <a:srgbClr val="607D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